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95" r:id="rId5"/>
    <p:sldId id="398" r:id="rId6"/>
    <p:sldId id="424" r:id="rId7"/>
    <p:sldId id="717" r:id="rId8"/>
    <p:sldId id="720" r:id="rId9"/>
    <p:sldId id="430" r:id="rId10"/>
    <p:sldId id="719" r:id="rId11"/>
    <p:sldId id="718" r:id="rId12"/>
    <p:sldId id="721" r:id="rId13"/>
    <p:sldId id="401" r:id="rId14"/>
    <p:sldId id="722" r:id="rId15"/>
    <p:sldId id="708" r:id="rId16"/>
    <p:sldId id="709" r:id="rId17"/>
    <p:sldId id="714" r:id="rId18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orient="horz" pos="2614">
          <p15:clr>
            <a:srgbClr val="A4A3A4"/>
          </p15:clr>
        </p15:guide>
        <p15:guide id="3" pos="34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8E6"/>
    <a:srgbClr val="85B2DC"/>
    <a:srgbClr val="C0BFC1"/>
    <a:srgbClr val="A6A6A8"/>
    <a:srgbClr val="CAE7B4"/>
    <a:srgbClr val="A3D47B"/>
    <a:srgbClr val="B19ACA"/>
    <a:srgbClr val="E2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467" autoAdjust="0"/>
    <p:restoredTop sz="94600"/>
  </p:normalViewPr>
  <p:slideViewPr>
    <p:cSldViewPr showGuides="1">
      <p:cViewPr varScale="1">
        <p:scale>
          <a:sx n="53" d="100"/>
          <a:sy n="53" d="100"/>
        </p:scale>
        <p:origin x="45" y="189"/>
      </p:cViewPr>
      <p:guideLst>
        <p:guide orient="horz" pos="4020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askentataulukko%20tiedostossa%20Honkatukia_Projections_20200727_rv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58343773209865"/>
          <c:y val="2.5305444687579969E-2"/>
          <c:w val="0.87173273234687454"/>
          <c:h val="0.76028590733713786"/>
        </c:manualLayout>
      </c:layout>
      <c:lineChart>
        <c:grouping val="standard"/>
        <c:varyColors val="0"/>
        <c:ser>
          <c:idx val="0"/>
          <c:order val="0"/>
          <c:tx>
            <c:strRef>
              <c:f>'[Laskentataulukko tiedostossa Honkatukia_Projections_20200727_rv]profile of unit costs '!$L$1</c:f>
              <c:strCache>
                <c:ptCount val="1"/>
                <c:pt idx="0">
                  <c:v>1 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'[Laskentataulukko tiedostossa Honkatukia_Projections_20200727_rv]profile of unit costs '!$K$2:$K$96</c:f>
              <c:strCache>
                <c:ptCount val="95"/>
                <c:pt idx="0">
                  <c:v>A0</c:v>
                </c:pt>
                <c:pt idx="1">
                  <c:v>A1</c:v>
                </c:pt>
                <c:pt idx="2">
                  <c:v>A2</c:v>
                </c:pt>
                <c:pt idx="3">
                  <c:v>A3</c:v>
                </c:pt>
                <c:pt idx="4">
                  <c:v>A4</c:v>
                </c:pt>
                <c:pt idx="5">
                  <c:v>A5</c:v>
                </c:pt>
                <c:pt idx="6">
                  <c:v>A6</c:v>
                </c:pt>
                <c:pt idx="7">
                  <c:v>A7</c:v>
                </c:pt>
                <c:pt idx="8">
                  <c:v>A8</c:v>
                </c:pt>
                <c:pt idx="9">
                  <c:v>A9</c:v>
                </c:pt>
                <c:pt idx="10">
                  <c:v>A10</c:v>
                </c:pt>
                <c:pt idx="11">
                  <c:v>A11</c:v>
                </c:pt>
                <c:pt idx="12">
                  <c:v>A12</c:v>
                </c:pt>
                <c:pt idx="13">
                  <c:v>A13</c:v>
                </c:pt>
                <c:pt idx="14">
                  <c:v>A14</c:v>
                </c:pt>
                <c:pt idx="15">
                  <c:v>A15</c:v>
                </c:pt>
                <c:pt idx="16">
                  <c:v>A16</c:v>
                </c:pt>
                <c:pt idx="17">
                  <c:v>A17</c:v>
                </c:pt>
                <c:pt idx="18">
                  <c:v>A18</c:v>
                </c:pt>
                <c:pt idx="19">
                  <c:v>A19</c:v>
                </c:pt>
                <c:pt idx="20">
                  <c:v>A20</c:v>
                </c:pt>
                <c:pt idx="21">
                  <c:v>A21</c:v>
                </c:pt>
                <c:pt idx="22">
                  <c:v>A22</c:v>
                </c:pt>
                <c:pt idx="23">
                  <c:v>A23</c:v>
                </c:pt>
                <c:pt idx="24">
                  <c:v>A24</c:v>
                </c:pt>
                <c:pt idx="25">
                  <c:v>A25</c:v>
                </c:pt>
                <c:pt idx="26">
                  <c:v>A26</c:v>
                </c:pt>
                <c:pt idx="27">
                  <c:v>A27</c:v>
                </c:pt>
                <c:pt idx="28">
                  <c:v>A28</c:v>
                </c:pt>
                <c:pt idx="29">
                  <c:v>A29</c:v>
                </c:pt>
                <c:pt idx="30">
                  <c:v>A30</c:v>
                </c:pt>
                <c:pt idx="31">
                  <c:v>A31</c:v>
                </c:pt>
                <c:pt idx="32">
                  <c:v>A32</c:v>
                </c:pt>
                <c:pt idx="33">
                  <c:v>A33</c:v>
                </c:pt>
                <c:pt idx="34">
                  <c:v>A34</c:v>
                </c:pt>
                <c:pt idx="35">
                  <c:v>A35</c:v>
                </c:pt>
                <c:pt idx="36">
                  <c:v>A36</c:v>
                </c:pt>
                <c:pt idx="37">
                  <c:v>A37</c:v>
                </c:pt>
                <c:pt idx="38">
                  <c:v>A38</c:v>
                </c:pt>
                <c:pt idx="39">
                  <c:v>A39</c:v>
                </c:pt>
                <c:pt idx="40">
                  <c:v>A40</c:v>
                </c:pt>
                <c:pt idx="41">
                  <c:v>A41</c:v>
                </c:pt>
                <c:pt idx="42">
                  <c:v>A42</c:v>
                </c:pt>
                <c:pt idx="43">
                  <c:v>A43</c:v>
                </c:pt>
                <c:pt idx="44">
                  <c:v>A44</c:v>
                </c:pt>
                <c:pt idx="45">
                  <c:v>A45</c:v>
                </c:pt>
                <c:pt idx="46">
                  <c:v>A46</c:v>
                </c:pt>
                <c:pt idx="47">
                  <c:v>A47</c:v>
                </c:pt>
                <c:pt idx="48">
                  <c:v>A48</c:v>
                </c:pt>
                <c:pt idx="49">
                  <c:v>A49</c:v>
                </c:pt>
                <c:pt idx="50">
                  <c:v>A50</c:v>
                </c:pt>
                <c:pt idx="51">
                  <c:v>A51</c:v>
                </c:pt>
                <c:pt idx="52">
                  <c:v>A52</c:v>
                </c:pt>
                <c:pt idx="53">
                  <c:v>A53</c:v>
                </c:pt>
                <c:pt idx="54">
                  <c:v>A54</c:v>
                </c:pt>
                <c:pt idx="55">
                  <c:v>A55</c:v>
                </c:pt>
                <c:pt idx="56">
                  <c:v>A56</c:v>
                </c:pt>
                <c:pt idx="57">
                  <c:v>A57</c:v>
                </c:pt>
                <c:pt idx="58">
                  <c:v>A58</c:v>
                </c:pt>
                <c:pt idx="59">
                  <c:v>A59</c:v>
                </c:pt>
                <c:pt idx="60">
                  <c:v>A60</c:v>
                </c:pt>
                <c:pt idx="61">
                  <c:v>A61</c:v>
                </c:pt>
                <c:pt idx="62">
                  <c:v>A62</c:v>
                </c:pt>
                <c:pt idx="63">
                  <c:v>A63</c:v>
                </c:pt>
                <c:pt idx="64">
                  <c:v>A64</c:v>
                </c:pt>
                <c:pt idx="65">
                  <c:v>A65</c:v>
                </c:pt>
                <c:pt idx="66">
                  <c:v>A66</c:v>
                </c:pt>
                <c:pt idx="67">
                  <c:v>A67</c:v>
                </c:pt>
                <c:pt idx="68">
                  <c:v>A68</c:v>
                </c:pt>
                <c:pt idx="69">
                  <c:v>A69</c:v>
                </c:pt>
                <c:pt idx="70">
                  <c:v>A70</c:v>
                </c:pt>
                <c:pt idx="71">
                  <c:v>A71</c:v>
                </c:pt>
                <c:pt idx="72">
                  <c:v>A72</c:v>
                </c:pt>
                <c:pt idx="73">
                  <c:v>A73</c:v>
                </c:pt>
                <c:pt idx="74">
                  <c:v>A74</c:v>
                </c:pt>
                <c:pt idx="75">
                  <c:v>A75</c:v>
                </c:pt>
                <c:pt idx="76">
                  <c:v>A76</c:v>
                </c:pt>
                <c:pt idx="77">
                  <c:v>A77</c:v>
                </c:pt>
                <c:pt idx="78">
                  <c:v>A78</c:v>
                </c:pt>
                <c:pt idx="79">
                  <c:v>A79</c:v>
                </c:pt>
                <c:pt idx="80">
                  <c:v>A80</c:v>
                </c:pt>
                <c:pt idx="81">
                  <c:v>A81</c:v>
                </c:pt>
                <c:pt idx="82">
                  <c:v>A82</c:v>
                </c:pt>
                <c:pt idx="83">
                  <c:v>A83</c:v>
                </c:pt>
                <c:pt idx="84">
                  <c:v>A84</c:v>
                </c:pt>
                <c:pt idx="85">
                  <c:v>A85</c:v>
                </c:pt>
                <c:pt idx="86">
                  <c:v>A86</c:v>
                </c:pt>
                <c:pt idx="87">
                  <c:v>A87</c:v>
                </c:pt>
                <c:pt idx="88">
                  <c:v>A88</c:v>
                </c:pt>
                <c:pt idx="89">
                  <c:v>A89</c:v>
                </c:pt>
                <c:pt idx="90">
                  <c:v>A90</c:v>
                </c:pt>
                <c:pt idx="91">
                  <c:v>A91</c:v>
                </c:pt>
                <c:pt idx="92">
                  <c:v>A92</c:v>
                </c:pt>
                <c:pt idx="93">
                  <c:v>A93</c:v>
                </c:pt>
                <c:pt idx="94">
                  <c:v>A94+</c:v>
                </c:pt>
              </c:strCache>
            </c:strRef>
          </c:cat>
          <c:val>
            <c:numRef>
              <c:f>'[Laskentataulukko tiedostossa Honkatukia_Projections_20200727_rv]profile of unit costs '!$L$2:$L$96</c:f>
              <c:numCache>
                <c:formatCode>General</c:formatCode>
                <c:ptCount val="95"/>
                <c:pt idx="0">
                  <c:v>1896.5791375484182</c:v>
                </c:pt>
                <c:pt idx="1">
                  <c:v>1169.0406374296404</c:v>
                </c:pt>
                <c:pt idx="2">
                  <c:v>939.0132686404595</c:v>
                </c:pt>
                <c:pt idx="3">
                  <c:v>1069.2944577831638</c:v>
                </c:pt>
                <c:pt idx="4">
                  <c:v>1038.2505734039139</c:v>
                </c:pt>
                <c:pt idx="5">
                  <c:v>971.73358428513438</c:v>
                </c:pt>
                <c:pt idx="6">
                  <c:v>979.97533118866556</c:v>
                </c:pt>
                <c:pt idx="7">
                  <c:v>998.42574287717514</c:v>
                </c:pt>
                <c:pt idx="8">
                  <c:v>931.29804651020936</c:v>
                </c:pt>
                <c:pt idx="9">
                  <c:v>993.45249167896327</c:v>
                </c:pt>
                <c:pt idx="10">
                  <c:v>1159.4557932520593</c:v>
                </c:pt>
                <c:pt idx="11">
                  <c:v>1091.2026447013614</c:v>
                </c:pt>
                <c:pt idx="12">
                  <c:v>955.52912242517675</c:v>
                </c:pt>
                <c:pt idx="13">
                  <c:v>1028.8248845417654</c:v>
                </c:pt>
                <c:pt idx="14">
                  <c:v>1130.3292424105334</c:v>
                </c:pt>
                <c:pt idx="15">
                  <c:v>1018.2367861921779</c:v>
                </c:pt>
                <c:pt idx="16">
                  <c:v>971.5402192888215</c:v>
                </c:pt>
                <c:pt idx="17">
                  <c:v>1105.5839578518173</c:v>
                </c:pt>
                <c:pt idx="18">
                  <c:v>921.26288999839198</c:v>
                </c:pt>
                <c:pt idx="19">
                  <c:v>941.60887679972711</c:v>
                </c:pt>
                <c:pt idx="20">
                  <c:v>969.70174742490553</c:v>
                </c:pt>
                <c:pt idx="21">
                  <c:v>978.93176676580367</c:v>
                </c:pt>
                <c:pt idx="22">
                  <c:v>1059.1270777117559</c:v>
                </c:pt>
                <c:pt idx="23">
                  <c:v>1001.6606423653153</c:v>
                </c:pt>
                <c:pt idx="24">
                  <c:v>1020.3424216962748</c:v>
                </c:pt>
                <c:pt idx="25">
                  <c:v>986.91736196053398</c:v>
                </c:pt>
                <c:pt idx="26">
                  <c:v>1015.8440763983087</c:v>
                </c:pt>
                <c:pt idx="27">
                  <c:v>926.36884592678064</c:v>
                </c:pt>
                <c:pt idx="28">
                  <c:v>1077.2891606197547</c:v>
                </c:pt>
                <c:pt idx="29">
                  <c:v>1025.3195775926192</c:v>
                </c:pt>
                <c:pt idx="30">
                  <c:v>1069.6558880441773</c:v>
                </c:pt>
                <c:pt idx="31">
                  <c:v>1030.4583345219721</c:v>
                </c:pt>
                <c:pt idx="32">
                  <c:v>1012.889653736994</c:v>
                </c:pt>
                <c:pt idx="33">
                  <c:v>988.90500872059067</c:v>
                </c:pt>
                <c:pt idx="34">
                  <c:v>1049.3582595279988</c:v>
                </c:pt>
                <c:pt idx="35">
                  <c:v>1041.6357360555089</c:v>
                </c:pt>
                <c:pt idx="36">
                  <c:v>1095.9160954598503</c:v>
                </c:pt>
                <c:pt idx="37">
                  <c:v>1101.4256178293917</c:v>
                </c:pt>
                <c:pt idx="38">
                  <c:v>1050.2013406637491</c:v>
                </c:pt>
                <c:pt idx="39">
                  <c:v>1087.6345301932568</c:v>
                </c:pt>
                <c:pt idx="40">
                  <c:v>1058.8268075784638</c:v>
                </c:pt>
                <c:pt idx="41">
                  <c:v>1128.8606312141333</c:v>
                </c:pt>
                <c:pt idx="42">
                  <c:v>1270.188388735294</c:v>
                </c:pt>
                <c:pt idx="43">
                  <c:v>1228.3317962522967</c:v>
                </c:pt>
                <c:pt idx="44">
                  <c:v>1290.288141097895</c:v>
                </c:pt>
                <c:pt idx="45">
                  <c:v>1295.7951422280576</c:v>
                </c:pt>
                <c:pt idx="46">
                  <c:v>1382.0408753157662</c:v>
                </c:pt>
                <c:pt idx="47">
                  <c:v>1338.3704512072072</c:v>
                </c:pt>
                <c:pt idx="48">
                  <c:v>1427.375300886175</c:v>
                </c:pt>
                <c:pt idx="49">
                  <c:v>1514.5662825147347</c:v>
                </c:pt>
                <c:pt idx="50">
                  <c:v>1603.4525421630347</c:v>
                </c:pt>
                <c:pt idx="51">
                  <c:v>1586.7956603313198</c:v>
                </c:pt>
                <c:pt idx="52">
                  <c:v>1632.4773999921379</c:v>
                </c:pt>
                <c:pt idx="53">
                  <c:v>1662.3253510691356</c:v>
                </c:pt>
                <c:pt idx="54">
                  <c:v>1777.4727323485092</c:v>
                </c:pt>
                <c:pt idx="55">
                  <c:v>1887.3071569086649</c:v>
                </c:pt>
                <c:pt idx="56">
                  <c:v>1847.0282005970639</c:v>
                </c:pt>
                <c:pt idx="57">
                  <c:v>2154.666105203858</c:v>
                </c:pt>
                <c:pt idx="58">
                  <c:v>2240.2935759690768</c:v>
                </c:pt>
                <c:pt idx="59">
                  <c:v>2341.3159665561939</c:v>
                </c:pt>
                <c:pt idx="60">
                  <c:v>2339.2958003966851</c:v>
                </c:pt>
                <c:pt idx="61">
                  <c:v>2421.7737942712652</c:v>
                </c:pt>
                <c:pt idx="62">
                  <c:v>2642.1468931972599</c:v>
                </c:pt>
                <c:pt idx="63">
                  <c:v>2555.6780114038165</c:v>
                </c:pt>
                <c:pt idx="64">
                  <c:v>2906.6818346617133</c:v>
                </c:pt>
                <c:pt idx="65">
                  <c:v>3161.5762017886445</c:v>
                </c:pt>
                <c:pt idx="66">
                  <c:v>3146.1164696971323</c:v>
                </c:pt>
                <c:pt idx="67">
                  <c:v>3187.1876423400108</c:v>
                </c:pt>
                <c:pt idx="68">
                  <c:v>3366.260780905603</c:v>
                </c:pt>
                <c:pt idx="69">
                  <c:v>3339.0140946284746</c:v>
                </c:pt>
                <c:pt idx="70">
                  <c:v>3114.4897132118449</c:v>
                </c:pt>
                <c:pt idx="71">
                  <c:v>3978.145986210166</c:v>
                </c:pt>
                <c:pt idx="72">
                  <c:v>3396.3831893560987</c:v>
                </c:pt>
                <c:pt idx="73">
                  <c:v>6822.568826874578</c:v>
                </c:pt>
                <c:pt idx="74">
                  <c:v>3387.2717804111053</c:v>
                </c:pt>
                <c:pt idx="75">
                  <c:v>5865.7977187133483</c:v>
                </c:pt>
                <c:pt idx="76">
                  <c:v>5498.1036463807532</c:v>
                </c:pt>
                <c:pt idx="77">
                  <c:v>5402.9232267743891</c:v>
                </c:pt>
                <c:pt idx="78">
                  <c:v>5944.147530706945</c:v>
                </c:pt>
                <c:pt idx="79">
                  <c:v>6600.7240624646965</c:v>
                </c:pt>
                <c:pt idx="80">
                  <c:v>6431.9664705511241</c:v>
                </c:pt>
                <c:pt idx="81">
                  <c:v>6888.595499801866</c:v>
                </c:pt>
                <c:pt idx="82">
                  <c:v>8175.5862839223773</c:v>
                </c:pt>
                <c:pt idx="83">
                  <c:v>8820.427535282497</c:v>
                </c:pt>
                <c:pt idx="84">
                  <c:v>8362.0139704712037</c:v>
                </c:pt>
                <c:pt idx="85">
                  <c:v>8883.3201165391056</c:v>
                </c:pt>
                <c:pt idx="86">
                  <c:v>9699.9201000141838</c:v>
                </c:pt>
                <c:pt idx="87">
                  <c:v>9574.8905162737392</c:v>
                </c:pt>
                <c:pt idx="88">
                  <c:v>10539.40031718263</c:v>
                </c:pt>
                <c:pt idx="89">
                  <c:v>10943.988230506748</c:v>
                </c:pt>
                <c:pt idx="90">
                  <c:v>11174.68933539596</c:v>
                </c:pt>
                <c:pt idx="91">
                  <c:v>12369.58860309191</c:v>
                </c:pt>
                <c:pt idx="92">
                  <c:v>11762.980912237552</c:v>
                </c:pt>
                <c:pt idx="93">
                  <c:v>14229.903647975882</c:v>
                </c:pt>
                <c:pt idx="94">
                  <c:v>12645.354139460154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EC-4DE5-976D-490DD0B55544}"/>
            </c:ext>
          </c:extLst>
        </c:ser>
        <c:ser>
          <c:idx val="1"/>
          <c:order val="1"/>
          <c:tx>
            <c:strRef>
              <c:f>'[Laskentataulukko tiedostossa Honkatukia_Projections_20200727_rv]profile of unit costs '!$M$1</c:f>
              <c:strCache>
                <c:ptCount val="1"/>
                <c:pt idx="0">
                  <c:v>2 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'[Laskentataulukko tiedostossa Honkatukia_Projections_20200727_rv]profile of unit costs '!$K$2:$K$96</c:f>
              <c:strCache>
                <c:ptCount val="95"/>
                <c:pt idx="0">
                  <c:v>A0</c:v>
                </c:pt>
                <c:pt idx="1">
                  <c:v>A1</c:v>
                </c:pt>
                <c:pt idx="2">
                  <c:v>A2</c:v>
                </c:pt>
                <c:pt idx="3">
                  <c:v>A3</c:v>
                </c:pt>
                <c:pt idx="4">
                  <c:v>A4</c:v>
                </c:pt>
                <c:pt idx="5">
                  <c:v>A5</c:v>
                </c:pt>
                <c:pt idx="6">
                  <c:v>A6</c:v>
                </c:pt>
                <c:pt idx="7">
                  <c:v>A7</c:v>
                </c:pt>
                <c:pt idx="8">
                  <c:v>A8</c:v>
                </c:pt>
                <c:pt idx="9">
                  <c:v>A9</c:v>
                </c:pt>
                <c:pt idx="10">
                  <c:v>A10</c:v>
                </c:pt>
                <c:pt idx="11">
                  <c:v>A11</c:v>
                </c:pt>
                <c:pt idx="12">
                  <c:v>A12</c:v>
                </c:pt>
                <c:pt idx="13">
                  <c:v>A13</c:v>
                </c:pt>
                <c:pt idx="14">
                  <c:v>A14</c:v>
                </c:pt>
                <c:pt idx="15">
                  <c:v>A15</c:v>
                </c:pt>
                <c:pt idx="16">
                  <c:v>A16</c:v>
                </c:pt>
                <c:pt idx="17">
                  <c:v>A17</c:v>
                </c:pt>
                <c:pt idx="18">
                  <c:v>A18</c:v>
                </c:pt>
                <c:pt idx="19">
                  <c:v>A19</c:v>
                </c:pt>
                <c:pt idx="20">
                  <c:v>A20</c:v>
                </c:pt>
                <c:pt idx="21">
                  <c:v>A21</c:v>
                </c:pt>
                <c:pt idx="22">
                  <c:v>A22</c:v>
                </c:pt>
                <c:pt idx="23">
                  <c:v>A23</c:v>
                </c:pt>
                <c:pt idx="24">
                  <c:v>A24</c:v>
                </c:pt>
                <c:pt idx="25">
                  <c:v>A25</c:v>
                </c:pt>
                <c:pt idx="26">
                  <c:v>A26</c:v>
                </c:pt>
                <c:pt idx="27">
                  <c:v>A27</c:v>
                </c:pt>
                <c:pt idx="28">
                  <c:v>A28</c:v>
                </c:pt>
                <c:pt idx="29">
                  <c:v>A29</c:v>
                </c:pt>
                <c:pt idx="30">
                  <c:v>A30</c:v>
                </c:pt>
                <c:pt idx="31">
                  <c:v>A31</c:v>
                </c:pt>
                <c:pt idx="32">
                  <c:v>A32</c:v>
                </c:pt>
                <c:pt idx="33">
                  <c:v>A33</c:v>
                </c:pt>
                <c:pt idx="34">
                  <c:v>A34</c:v>
                </c:pt>
                <c:pt idx="35">
                  <c:v>A35</c:v>
                </c:pt>
                <c:pt idx="36">
                  <c:v>A36</c:v>
                </c:pt>
                <c:pt idx="37">
                  <c:v>A37</c:v>
                </c:pt>
                <c:pt idx="38">
                  <c:v>A38</c:v>
                </c:pt>
                <c:pt idx="39">
                  <c:v>A39</c:v>
                </c:pt>
                <c:pt idx="40">
                  <c:v>A40</c:v>
                </c:pt>
                <c:pt idx="41">
                  <c:v>A41</c:v>
                </c:pt>
                <c:pt idx="42">
                  <c:v>A42</c:v>
                </c:pt>
                <c:pt idx="43">
                  <c:v>A43</c:v>
                </c:pt>
                <c:pt idx="44">
                  <c:v>A44</c:v>
                </c:pt>
                <c:pt idx="45">
                  <c:v>A45</c:v>
                </c:pt>
                <c:pt idx="46">
                  <c:v>A46</c:v>
                </c:pt>
                <c:pt idx="47">
                  <c:v>A47</c:v>
                </c:pt>
                <c:pt idx="48">
                  <c:v>A48</c:v>
                </c:pt>
                <c:pt idx="49">
                  <c:v>A49</c:v>
                </c:pt>
                <c:pt idx="50">
                  <c:v>A50</c:v>
                </c:pt>
                <c:pt idx="51">
                  <c:v>A51</c:v>
                </c:pt>
                <c:pt idx="52">
                  <c:v>A52</c:v>
                </c:pt>
                <c:pt idx="53">
                  <c:v>A53</c:v>
                </c:pt>
                <c:pt idx="54">
                  <c:v>A54</c:v>
                </c:pt>
                <c:pt idx="55">
                  <c:v>A55</c:v>
                </c:pt>
                <c:pt idx="56">
                  <c:v>A56</c:v>
                </c:pt>
                <c:pt idx="57">
                  <c:v>A57</c:v>
                </c:pt>
                <c:pt idx="58">
                  <c:v>A58</c:v>
                </c:pt>
                <c:pt idx="59">
                  <c:v>A59</c:v>
                </c:pt>
                <c:pt idx="60">
                  <c:v>A60</c:v>
                </c:pt>
                <c:pt idx="61">
                  <c:v>A61</c:v>
                </c:pt>
                <c:pt idx="62">
                  <c:v>A62</c:v>
                </c:pt>
                <c:pt idx="63">
                  <c:v>A63</c:v>
                </c:pt>
                <c:pt idx="64">
                  <c:v>A64</c:v>
                </c:pt>
                <c:pt idx="65">
                  <c:v>A65</c:v>
                </c:pt>
                <c:pt idx="66">
                  <c:v>A66</c:v>
                </c:pt>
                <c:pt idx="67">
                  <c:v>A67</c:v>
                </c:pt>
                <c:pt idx="68">
                  <c:v>A68</c:v>
                </c:pt>
                <c:pt idx="69">
                  <c:v>A69</c:v>
                </c:pt>
                <c:pt idx="70">
                  <c:v>A70</c:v>
                </c:pt>
                <c:pt idx="71">
                  <c:v>A71</c:v>
                </c:pt>
                <c:pt idx="72">
                  <c:v>A72</c:v>
                </c:pt>
                <c:pt idx="73">
                  <c:v>A73</c:v>
                </c:pt>
                <c:pt idx="74">
                  <c:v>A74</c:v>
                </c:pt>
                <c:pt idx="75">
                  <c:v>A75</c:v>
                </c:pt>
                <c:pt idx="76">
                  <c:v>A76</c:v>
                </c:pt>
                <c:pt idx="77">
                  <c:v>A77</c:v>
                </c:pt>
                <c:pt idx="78">
                  <c:v>A78</c:v>
                </c:pt>
                <c:pt idx="79">
                  <c:v>A79</c:v>
                </c:pt>
                <c:pt idx="80">
                  <c:v>A80</c:v>
                </c:pt>
                <c:pt idx="81">
                  <c:v>A81</c:v>
                </c:pt>
                <c:pt idx="82">
                  <c:v>A82</c:v>
                </c:pt>
                <c:pt idx="83">
                  <c:v>A83</c:v>
                </c:pt>
                <c:pt idx="84">
                  <c:v>A84</c:v>
                </c:pt>
                <c:pt idx="85">
                  <c:v>A85</c:v>
                </c:pt>
                <c:pt idx="86">
                  <c:v>A86</c:v>
                </c:pt>
                <c:pt idx="87">
                  <c:v>A87</c:v>
                </c:pt>
                <c:pt idx="88">
                  <c:v>A88</c:v>
                </c:pt>
                <c:pt idx="89">
                  <c:v>A89</c:v>
                </c:pt>
                <c:pt idx="90">
                  <c:v>A90</c:v>
                </c:pt>
                <c:pt idx="91">
                  <c:v>A91</c:v>
                </c:pt>
                <c:pt idx="92">
                  <c:v>A92</c:v>
                </c:pt>
                <c:pt idx="93">
                  <c:v>A93</c:v>
                </c:pt>
                <c:pt idx="94">
                  <c:v>A94+</c:v>
                </c:pt>
              </c:strCache>
            </c:strRef>
          </c:cat>
          <c:val>
            <c:numRef>
              <c:f>'[Laskentataulukko tiedostossa Honkatukia_Projections_20200727_rv]profile of unit costs '!$M$2:$M$96</c:f>
              <c:numCache>
                <c:formatCode>General</c:formatCode>
                <c:ptCount val="95"/>
                <c:pt idx="0">
                  <c:v>1550.4482403702907</c:v>
                </c:pt>
                <c:pt idx="1">
                  <c:v>1007.3321890002824</c:v>
                </c:pt>
                <c:pt idx="2">
                  <c:v>779.84626430359504</c:v>
                </c:pt>
                <c:pt idx="3">
                  <c:v>833.34946241583623</c:v>
                </c:pt>
                <c:pt idx="4">
                  <c:v>742.82775957326226</c:v>
                </c:pt>
                <c:pt idx="5">
                  <c:v>770.48338569691384</c:v>
                </c:pt>
                <c:pt idx="6">
                  <c:v>711.16505837583486</c:v>
                </c:pt>
                <c:pt idx="7">
                  <c:v>737.11143429863353</c:v>
                </c:pt>
                <c:pt idx="8">
                  <c:v>674.59983752195058</c:v>
                </c:pt>
                <c:pt idx="9">
                  <c:v>687.61778063468694</c:v>
                </c:pt>
                <c:pt idx="10">
                  <c:v>836.04713429223898</c:v>
                </c:pt>
                <c:pt idx="11">
                  <c:v>916.09217256725231</c:v>
                </c:pt>
                <c:pt idx="12">
                  <c:v>962.6941606583506</c:v>
                </c:pt>
                <c:pt idx="13">
                  <c:v>1287.6611260310563</c:v>
                </c:pt>
                <c:pt idx="14">
                  <c:v>1653.2115850390378</c:v>
                </c:pt>
                <c:pt idx="15">
                  <c:v>1790.2997669796778</c:v>
                </c:pt>
                <c:pt idx="16">
                  <c:v>1699.3496719065613</c:v>
                </c:pt>
                <c:pt idx="17">
                  <c:v>1616.3287849991316</c:v>
                </c:pt>
                <c:pt idx="18">
                  <c:v>1401.6143674084162</c:v>
                </c:pt>
                <c:pt idx="19">
                  <c:v>1543.3599896515657</c:v>
                </c:pt>
                <c:pt idx="20">
                  <c:v>1490.2661190597244</c:v>
                </c:pt>
                <c:pt idx="21">
                  <c:v>1516.2420739584595</c:v>
                </c:pt>
                <c:pt idx="22">
                  <c:v>1585.6560329799158</c:v>
                </c:pt>
                <c:pt idx="23">
                  <c:v>1593.7533822408536</c:v>
                </c:pt>
                <c:pt idx="24">
                  <c:v>1632.9969252826522</c:v>
                </c:pt>
                <c:pt idx="25">
                  <c:v>1648.7690644186453</c:v>
                </c:pt>
                <c:pt idx="26">
                  <c:v>1721.191245633376</c:v>
                </c:pt>
                <c:pt idx="27">
                  <c:v>1714.8959373210394</c:v>
                </c:pt>
                <c:pt idx="28">
                  <c:v>1827.9776918583798</c:v>
                </c:pt>
                <c:pt idx="29">
                  <c:v>1924.4125170081529</c:v>
                </c:pt>
                <c:pt idx="30">
                  <c:v>1963.7374853660699</c:v>
                </c:pt>
                <c:pt idx="31">
                  <c:v>1907.7509232362052</c:v>
                </c:pt>
                <c:pt idx="32">
                  <c:v>1808.6445578749333</c:v>
                </c:pt>
                <c:pt idx="33">
                  <c:v>1711.1029496273025</c:v>
                </c:pt>
                <c:pt idx="34">
                  <c:v>1737.5744084058913</c:v>
                </c:pt>
                <c:pt idx="35">
                  <c:v>1735.0771023720497</c:v>
                </c:pt>
                <c:pt idx="36">
                  <c:v>1565.5651474509571</c:v>
                </c:pt>
                <c:pt idx="37">
                  <c:v>1524.4979974799749</c:v>
                </c:pt>
                <c:pt idx="38">
                  <c:v>1489.7917822545862</c:v>
                </c:pt>
                <c:pt idx="39">
                  <c:v>1396.8387918488361</c:v>
                </c:pt>
                <c:pt idx="40">
                  <c:v>1356.3860317788926</c:v>
                </c:pt>
                <c:pt idx="41">
                  <c:v>1245.3764830810135</c:v>
                </c:pt>
                <c:pt idx="42">
                  <c:v>1359.5285340285704</c:v>
                </c:pt>
                <c:pt idx="43">
                  <c:v>1439.1341087451074</c:v>
                </c:pt>
                <c:pt idx="44">
                  <c:v>1416.3204261206897</c:v>
                </c:pt>
                <c:pt idx="45">
                  <c:v>1422.7796708699689</c:v>
                </c:pt>
                <c:pt idx="46">
                  <c:v>1477.1946398342272</c:v>
                </c:pt>
                <c:pt idx="47">
                  <c:v>1510.237877864517</c:v>
                </c:pt>
                <c:pt idx="48">
                  <c:v>1538.1020105425844</c:v>
                </c:pt>
                <c:pt idx="49">
                  <c:v>1526.5722779182402</c:v>
                </c:pt>
                <c:pt idx="50">
                  <c:v>1564.2810129845382</c:v>
                </c:pt>
                <c:pt idx="51">
                  <c:v>1618.5447327882016</c:v>
                </c:pt>
                <c:pt idx="52">
                  <c:v>1621.1842177844883</c:v>
                </c:pt>
                <c:pt idx="53">
                  <c:v>1710.3976732482026</c:v>
                </c:pt>
                <c:pt idx="54">
                  <c:v>1776.8674951005094</c:v>
                </c:pt>
                <c:pt idx="55">
                  <c:v>1777.9441218037846</c:v>
                </c:pt>
                <c:pt idx="56">
                  <c:v>1738.6363291185148</c:v>
                </c:pt>
                <c:pt idx="57">
                  <c:v>1966.2756503236246</c:v>
                </c:pt>
                <c:pt idx="58">
                  <c:v>1980.597676438613</c:v>
                </c:pt>
                <c:pt idx="59">
                  <c:v>2031.0679871854443</c:v>
                </c:pt>
                <c:pt idx="60">
                  <c:v>2044.9291148517195</c:v>
                </c:pt>
                <c:pt idx="61">
                  <c:v>2073.7456292772804</c:v>
                </c:pt>
                <c:pt idx="62">
                  <c:v>2213.4054157552255</c:v>
                </c:pt>
                <c:pt idx="63">
                  <c:v>2170.6611431701463</c:v>
                </c:pt>
                <c:pt idx="64">
                  <c:v>2513.1914816235194</c:v>
                </c:pt>
                <c:pt idx="65">
                  <c:v>2557.9454367539047</c:v>
                </c:pt>
                <c:pt idx="66">
                  <c:v>2598.2062437835252</c:v>
                </c:pt>
                <c:pt idx="67">
                  <c:v>2723.5302392503954</c:v>
                </c:pt>
                <c:pt idx="68">
                  <c:v>2913.384567467961</c:v>
                </c:pt>
                <c:pt idx="69">
                  <c:v>2768.2641340892819</c:v>
                </c:pt>
                <c:pt idx="70">
                  <c:v>2822.0427488550063</c:v>
                </c:pt>
                <c:pt idx="71">
                  <c:v>3478.8775625883536</c:v>
                </c:pt>
                <c:pt idx="72">
                  <c:v>3010.4552345349457</c:v>
                </c:pt>
                <c:pt idx="73">
                  <c:v>6035.4250911140643</c:v>
                </c:pt>
                <c:pt idx="74">
                  <c:v>3330.7640729173527</c:v>
                </c:pt>
                <c:pt idx="75">
                  <c:v>5684.4064716475987</c:v>
                </c:pt>
                <c:pt idx="76">
                  <c:v>4965.7976741612074</c:v>
                </c:pt>
                <c:pt idx="77">
                  <c:v>5232.0700258868565</c:v>
                </c:pt>
                <c:pt idx="78">
                  <c:v>5973.2564383860508</c:v>
                </c:pt>
                <c:pt idx="79">
                  <c:v>6974.336912379872</c:v>
                </c:pt>
                <c:pt idx="80">
                  <c:v>6954.4490171367906</c:v>
                </c:pt>
                <c:pt idx="81">
                  <c:v>7536.4291897283756</c:v>
                </c:pt>
                <c:pt idx="82">
                  <c:v>9153.0454942586584</c:v>
                </c:pt>
                <c:pt idx="83">
                  <c:v>9272.4557326899303</c:v>
                </c:pt>
                <c:pt idx="84">
                  <c:v>10598.800763365296</c:v>
                </c:pt>
                <c:pt idx="85">
                  <c:v>10672.598425061347</c:v>
                </c:pt>
                <c:pt idx="86">
                  <c:v>11525.895918753027</c:v>
                </c:pt>
                <c:pt idx="87">
                  <c:v>12096.724877156847</c:v>
                </c:pt>
                <c:pt idx="88">
                  <c:v>13244.666661417179</c:v>
                </c:pt>
                <c:pt idx="89">
                  <c:v>13615.065563374052</c:v>
                </c:pt>
                <c:pt idx="90">
                  <c:v>13516.723021083473</c:v>
                </c:pt>
                <c:pt idx="91">
                  <c:v>15810.441574045453</c:v>
                </c:pt>
                <c:pt idx="92">
                  <c:v>14925.948628780314</c:v>
                </c:pt>
                <c:pt idx="93">
                  <c:v>16400.773697311321</c:v>
                </c:pt>
                <c:pt idx="94">
                  <c:v>15827.265658181634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EC-4DE5-976D-490DD0B55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039816"/>
        <c:axId val="773040472"/>
      </c:lineChart>
      <c:catAx>
        <c:axId val="773039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i-FI" sz="1600" baseline="0" dirty="0" err="1"/>
                  <a:t>Age</a:t>
                </a:r>
                <a:endParaRPr lang="fi-FI" sz="1600" baseline="0" dirty="0"/>
              </a:p>
            </c:rich>
          </c:tx>
          <c:layout>
            <c:manualLayout>
              <c:xMode val="edge"/>
              <c:yMode val="edge"/>
              <c:x val="0.93393310302332988"/>
              <c:y val="0.901028135423752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5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i-FI"/>
          </a:p>
        </c:txPr>
        <c:crossAx val="773040472"/>
        <c:crosses val="autoZero"/>
        <c:auto val="1"/>
        <c:lblAlgn val="ctr"/>
        <c:lblOffset val="100"/>
        <c:noMultiLvlLbl val="0"/>
      </c:catAx>
      <c:valAx>
        <c:axId val="7730404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i-FI" sz="1600" baseline="0" dirty="0"/>
                  <a:t>Euro per person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i-FI"/>
          </a:p>
        </c:txPr>
        <c:crossAx val="77303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'Taul2 (3)'!$E$3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'Taul2 (3)'!$A$4:$A$10</c:f>
              <c:strCache>
                <c:ptCount val="1"/>
                <c:pt idx="0">
                  <c:v>Suomi*</c:v>
                </c:pt>
              </c:strCache>
              <c:extLst/>
            </c:strRef>
          </c:cat>
          <c:val>
            <c:numRef>
              <c:f>'Taul2 (3)'!$E$4:$E$10</c:f>
              <c:numCache>
                <c:formatCode>0</c:formatCode>
                <c:ptCount val="1"/>
                <c:pt idx="0">
                  <c:v>34.062309212020594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A65-44D0-8B7F-A7ADAC544B02}"/>
            </c:ext>
          </c:extLst>
        </c:ser>
        <c:ser>
          <c:idx val="4"/>
          <c:order val="4"/>
          <c:tx>
            <c:strRef>
              <c:f>'Taul2 (3)'!$F$3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8E5E5B-BDA3-48C7-8C1F-EA5B11FEC341}" type="VALUE">
                      <a:rPr lang="en-US" sz="1600" baseline="0"/>
                      <a:pPr>
                        <a:defRPr/>
                      </a:pPr>
                      <a:t>[ARVO]</a:t>
                    </a:fld>
                    <a:endParaRPr lang="fi-FI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314497042416166E-2"/>
                      <c:h val="5.687895843488637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65-44D0-8B7F-A7ADAC544B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'Taul2 (3)'!$A$4:$A$10</c:f>
              <c:strCache>
                <c:ptCount val="1"/>
                <c:pt idx="0">
                  <c:v>Suomi*</c:v>
                </c:pt>
              </c:strCache>
              <c:extLst/>
            </c:strRef>
          </c:cat>
          <c:val>
            <c:numRef>
              <c:f>'Taul2 (3)'!$F$4:$F$10</c:f>
              <c:numCache>
                <c:formatCode>0</c:formatCode>
                <c:ptCount val="1"/>
                <c:pt idx="0">
                  <c:v>43.217847435781977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A65-44D0-8B7F-A7ADAC544B02}"/>
            </c:ext>
          </c:extLst>
        </c:ser>
        <c:ser>
          <c:idx val="5"/>
          <c:order val="5"/>
          <c:tx>
            <c:strRef>
              <c:f>'Taul2 (3)'!$G$3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A65-44D0-8B7F-A7ADAC544B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'Taul2 (3)'!$A$4:$A$10</c:f>
              <c:strCache>
                <c:ptCount val="1"/>
                <c:pt idx="0">
                  <c:v>Suomi*</c:v>
                </c:pt>
              </c:strCache>
              <c:extLst/>
            </c:strRef>
          </c:cat>
          <c:val>
            <c:numRef>
              <c:f>'Taul2 (3)'!$G$4:$G$10</c:f>
              <c:numCache>
                <c:formatCode>0</c:formatCode>
                <c:ptCount val="1"/>
                <c:pt idx="0">
                  <c:v>47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2A65-44D0-8B7F-A7ADAC544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7482384"/>
        <c:axId val="3228648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'Taul2 (3)'!$B$3</c15:sqref>
                        </c15:formulaRef>
                      </c:ext>
                    </c:extLst>
                    <c:strCache>
                      <c:ptCount val="1"/>
                      <c:pt idx="0">
                        <c:v>1990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'Taul2 (3)'!$A$4:$A$10</c15:sqref>
                        </c15:formulaRef>
                      </c:ext>
                    </c:extLst>
                    <c:strCache>
                      <c:ptCount val="1"/>
                      <c:pt idx="0">
                        <c:v>Suomi*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'Taul2 (3)'!$B$4:$B$10</c15:sqref>
                        </c15:formulaRef>
                      </c:ext>
                    </c:extLst>
                    <c:numCache>
                      <c:formatCode>0</c:formatCode>
                      <c:ptCount val="1"/>
                      <c:pt idx="0">
                        <c:v>19.975937087655542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A65-44D0-8B7F-A7ADAC544B0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(3)'!$C$3</c15:sqref>
                        </c15:formulaRef>
                      </c:ext>
                    </c:extLst>
                    <c:strCache>
                      <c:ptCount val="1"/>
                      <c:pt idx="0">
                        <c:v>2000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(3)'!$A$4:$A$10</c15:sqref>
                        </c15:formulaRef>
                      </c:ext>
                    </c:extLst>
                    <c:strCache>
                      <c:ptCount val="1"/>
                      <c:pt idx="0">
                        <c:v>Suomi*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(3)'!$C$4:$C$10</c15:sqref>
                        </c15:formulaRef>
                      </c:ext>
                    </c:extLst>
                    <c:numCache>
                      <c:formatCode>0</c:formatCode>
                      <c:ptCount val="1"/>
                      <c:pt idx="0">
                        <c:v>22.422461029098717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A65-44D0-8B7F-A7ADAC544B0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(3)'!$D$3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(3)'!$A$4:$A$10</c15:sqref>
                        </c15:formulaRef>
                      </c:ext>
                    </c:extLst>
                    <c:strCache>
                      <c:ptCount val="1"/>
                      <c:pt idx="0">
                        <c:v>Suomi*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(3)'!$D$4:$D$10</c15:sqref>
                        </c15:formulaRef>
                      </c:ext>
                    </c:extLst>
                    <c:numCache>
                      <c:formatCode>0</c:formatCode>
                      <c:ptCount val="1"/>
                      <c:pt idx="0">
                        <c:v>26.007739017051996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A65-44D0-8B7F-A7ADAC544B0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(3)'!$H$3</c15:sqref>
                        </c15:formulaRef>
                      </c:ext>
                    </c:extLst>
                    <c:strCache>
                      <c:ptCount val="1"/>
                      <c:pt idx="0">
                        <c:v>2050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(3)'!$A$4:$A$10</c15:sqref>
                        </c15:formulaRef>
                      </c:ext>
                    </c:extLst>
                    <c:strCache>
                      <c:ptCount val="1"/>
                      <c:pt idx="0">
                        <c:v>Suomi*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'Taul2 (3)'!$H$4:$H$10</c15:sqref>
                        </c15:formulaRef>
                      </c:ext>
                    </c:extLst>
                    <c:numCache>
                      <c:formatCode>0</c:formatCode>
                      <c:ptCount val="1"/>
                      <c:pt idx="0">
                        <c:v>50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A65-44D0-8B7F-A7ADAC544B02}"/>
                  </c:ext>
                </c:extLst>
              </c15:ser>
            </c15:filteredBarSeries>
          </c:ext>
        </c:extLst>
      </c:barChart>
      <c:catAx>
        <c:axId val="143748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2864896"/>
        <c:crosses val="autoZero"/>
        <c:auto val="1"/>
        <c:lblAlgn val="ctr"/>
        <c:lblOffset val="100"/>
        <c:noMultiLvlLbl val="0"/>
      </c:catAx>
      <c:valAx>
        <c:axId val="32286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baseline="0" dirty="0"/>
                  <a:t>Per </a:t>
                </a:r>
                <a:r>
                  <a:rPr lang="fi-FI" sz="1600" baseline="0" dirty="0" err="1"/>
                  <a:t>cent</a:t>
                </a:r>
                <a:endParaRPr lang="fi-FI" sz="1600" baseline="0" dirty="0"/>
              </a:p>
              <a:p>
                <a:pPr>
                  <a:defRPr/>
                </a:pPr>
                <a:endParaRPr lang="fi-FI" sz="1600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3748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80617754031817"/>
          <c:y val="0.93799807237719945"/>
          <c:w val="0.28549647682244056"/>
          <c:h val="4.5739210903959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Taul1!$B$2:$B$7</c:f>
              <c:numCache>
                <c:formatCode>General</c:formatCode>
                <c:ptCount val="6"/>
                <c:pt idx="0">
                  <c:v>12.464434149299999</c:v>
                </c:pt>
                <c:pt idx="1">
                  <c:v>13.315322160299999</c:v>
                </c:pt>
                <c:pt idx="2">
                  <c:v>14.2022901958</c:v>
                </c:pt>
                <c:pt idx="3">
                  <c:v>15.171673889299999</c:v>
                </c:pt>
                <c:pt idx="4">
                  <c:v>16.042071433</c:v>
                </c:pt>
                <c:pt idx="5">
                  <c:v>16.640151041599999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5-4970-90F4-EAEC04687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5476208"/>
        <c:axId val="1998643104"/>
      </c:barChart>
      <c:catAx>
        <c:axId val="199547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98643104"/>
        <c:crosses val="autoZero"/>
        <c:auto val="1"/>
        <c:lblAlgn val="ctr"/>
        <c:lblOffset val="100"/>
        <c:noMultiLvlLbl val="0"/>
      </c:catAx>
      <c:valAx>
        <c:axId val="199864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9547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0.92543</cdr:x>
      <cdr:y>0.31206</cdr:y>
    </cdr:from>
    <cdr:to>
      <cdr:x>1</cdr:x>
      <cdr:y>0.46385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05913" y="1879918"/>
          <a:ext cx="693495" cy="9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Males</a:t>
          </a:r>
        </a:p>
      </cdr:txBody>
    </cdr:sp>
  </cdr:relSizeAnchor>
  <cdr:relSizeAnchor xmlns:cdr="http://schemas.openxmlformats.org/drawingml/2006/chartDrawing">
    <cdr:from>
      <cdr:x>0.83385</cdr:x>
      <cdr:y>0.13188</cdr:y>
    </cdr:from>
    <cdr:to>
      <cdr:x>0.93218</cdr:x>
      <cdr:y>0.28367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754357" y="794437"/>
          <a:ext cx="914411" cy="9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Females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839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896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36C280-49E3-458C-8028-4D37337BBF8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09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36C280-49E3-458C-8028-4D37337BBF82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3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36C280-49E3-458C-8028-4D37337BBF82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371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36C280-49E3-458C-8028-4D37337BBF82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67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EABBFBB-DF1A-4B2B-8BEE-F79AD5DC725E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grpSp>
        <p:nvGrpSpPr>
          <p:cNvPr id="3108" name="Group 36"/>
          <p:cNvGrpSpPr>
            <a:grpSpLocks/>
          </p:cNvGrpSpPr>
          <p:nvPr userDrawn="1"/>
        </p:nvGrpSpPr>
        <p:grpSpPr bwMode="auto">
          <a:xfrm>
            <a:off x="2897189" y="5270714"/>
            <a:ext cx="3275011" cy="122886"/>
            <a:chOff x="1201" y="2205"/>
            <a:chExt cx="3358" cy="126"/>
          </a:xfrm>
        </p:grpSpPr>
        <p:sp>
          <p:nvSpPr>
            <p:cNvPr id="3106" name="Freeform 34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1036" y="342"/>
                </a:cxn>
                <a:cxn ang="0">
                  <a:pos x="2133" y="16"/>
                </a:cxn>
                <a:cxn ang="0">
                  <a:pos x="2416" y="745"/>
                </a:cxn>
                <a:cxn ang="0">
                  <a:pos x="3143" y="598"/>
                </a:cxn>
                <a:cxn ang="0">
                  <a:pos x="3111" y="745"/>
                </a:cxn>
                <a:cxn ang="0">
                  <a:pos x="3806" y="745"/>
                </a:cxn>
                <a:cxn ang="0">
                  <a:pos x="4817" y="167"/>
                </a:cxn>
                <a:cxn ang="0">
                  <a:pos x="4595" y="9"/>
                </a:cxn>
                <a:cxn ang="0">
                  <a:pos x="4305" y="64"/>
                </a:cxn>
                <a:cxn ang="0">
                  <a:pos x="4170" y="301"/>
                </a:cxn>
                <a:cxn ang="0">
                  <a:pos x="4214" y="592"/>
                </a:cxn>
                <a:cxn ang="0">
                  <a:pos x="4437" y="751"/>
                </a:cxn>
                <a:cxn ang="0">
                  <a:pos x="4726" y="696"/>
                </a:cxn>
                <a:cxn ang="0">
                  <a:pos x="4863" y="459"/>
                </a:cxn>
                <a:cxn ang="0">
                  <a:pos x="4734" y="517"/>
                </a:cxn>
                <a:cxn ang="0">
                  <a:pos x="4594" y="653"/>
                </a:cxn>
                <a:cxn ang="0">
                  <a:pos x="4393" y="633"/>
                </a:cxn>
                <a:cxn ang="0">
                  <a:pos x="4282" y="467"/>
                </a:cxn>
                <a:cxn ang="0">
                  <a:pos x="4298" y="243"/>
                </a:cxn>
                <a:cxn ang="0">
                  <a:pos x="4439" y="107"/>
                </a:cxn>
                <a:cxn ang="0">
                  <a:pos x="4637" y="127"/>
                </a:cxn>
                <a:cxn ang="0">
                  <a:pos x="4748" y="293"/>
                </a:cxn>
                <a:cxn ang="0">
                  <a:pos x="5179" y="745"/>
                </a:cxn>
                <a:cxn ang="0">
                  <a:pos x="5441" y="745"/>
                </a:cxn>
                <a:cxn ang="0">
                  <a:pos x="6704" y="16"/>
                </a:cxn>
                <a:cxn ang="0">
                  <a:pos x="6351" y="160"/>
                </a:cxn>
                <a:cxn ang="0">
                  <a:pos x="7959" y="745"/>
                </a:cxn>
                <a:cxn ang="0">
                  <a:pos x="7495" y="745"/>
                </a:cxn>
                <a:cxn ang="0">
                  <a:pos x="8629" y="16"/>
                </a:cxn>
                <a:cxn ang="0">
                  <a:pos x="9151" y="745"/>
                </a:cxn>
                <a:cxn ang="0">
                  <a:pos x="9554" y="475"/>
                </a:cxn>
                <a:cxn ang="0">
                  <a:pos x="10170" y="16"/>
                </a:cxn>
                <a:cxn ang="0">
                  <a:pos x="11503" y="340"/>
                </a:cxn>
                <a:cxn ang="0">
                  <a:pos x="11390" y="86"/>
                </a:cxn>
                <a:cxn ang="0">
                  <a:pos x="11111" y="3"/>
                </a:cxn>
                <a:cxn ang="0">
                  <a:pos x="10869" y="138"/>
                </a:cxn>
                <a:cxn ang="0">
                  <a:pos x="10802" y="421"/>
                </a:cxn>
                <a:cxn ang="0">
                  <a:pos x="10914" y="674"/>
                </a:cxn>
                <a:cxn ang="0">
                  <a:pos x="11193" y="756"/>
                </a:cxn>
                <a:cxn ang="0">
                  <a:pos x="11437" y="620"/>
                </a:cxn>
                <a:cxn ang="0">
                  <a:pos x="11395" y="380"/>
                </a:cxn>
                <a:cxn ang="0">
                  <a:pos x="11331" y="584"/>
                </a:cxn>
                <a:cxn ang="0">
                  <a:pos x="11152" y="665"/>
                </a:cxn>
                <a:cxn ang="0">
                  <a:pos x="10974" y="584"/>
                </a:cxn>
                <a:cxn ang="0">
                  <a:pos x="10909" y="380"/>
                </a:cxn>
                <a:cxn ang="0">
                  <a:pos x="10974" y="178"/>
                </a:cxn>
                <a:cxn ang="0">
                  <a:pos x="11152" y="95"/>
                </a:cxn>
                <a:cxn ang="0">
                  <a:pos x="11331" y="178"/>
                </a:cxn>
                <a:cxn ang="0">
                  <a:pos x="11395" y="380"/>
                </a:cxn>
                <a:cxn ang="0">
                  <a:pos x="12012" y="392"/>
                </a:cxn>
                <a:cxn ang="0">
                  <a:pos x="11778" y="241"/>
                </a:cxn>
                <a:cxn ang="0">
                  <a:pos x="11777" y="142"/>
                </a:cxn>
                <a:cxn ang="0">
                  <a:pos x="11908" y="95"/>
                </a:cxn>
                <a:cxn ang="0">
                  <a:pos x="11862" y="1"/>
                </a:cxn>
                <a:cxn ang="0">
                  <a:pos x="11691" y="77"/>
                </a:cxn>
                <a:cxn ang="0">
                  <a:pos x="11652" y="236"/>
                </a:cxn>
                <a:cxn ang="0">
                  <a:pos x="11824" y="399"/>
                </a:cxn>
                <a:cxn ang="0">
                  <a:pos x="11964" y="526"/>
                </a:cxn>
                <a:cxn ang="0">
                  <a:pos x="11871" y="657"/>
                </a:cxn>
                <a:cxn ang="0">
                  <a:pos x="11670" y="629"/>
                </a:cxn>
                <a:cxn ang="0">
                  <a:pos x="11858" y="755"/>
                </a:cxn>
                <a:cxn ang="0">
                  <a:pos x="12025" y="680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107" name="Freeform 35"/>
            <p:cNvSpPr>
              <a:spLocks noEditPoints="1"/>
            </p:cNvSpPr>
            <p:nvPr userDrawn="1"/>
          </p:nvSpPr>
          <p:spPr bwMode="auto">
            <a:xfrm>
              <a:off x="1201" y="2206"/>
              <a:ext cx="1271" cy="124"/>
            </a:xfrm>
            <a:custGeom>
              <a:avLst/>
              <a:gdLst/>
              <a:ahLst/>
              <a:cxnLst>
                <a:cxn ang="0">
                  <a:pos x="331" y="91"/>
                </a:cxn>
                <a:cxn ang="0">
                  <a:pos x="814" y="635"/>
                </a:cxn>
                <a:cxn ang="0">
                  <a:pos x="1849" y="635"/>
                </a:cxn>
                <a:cxn ang="0">
                  <a:pos x="1793" y="617"/>
                </a:cxn>
                <a:cxn ang="0">
                  <a:pos x="1715" y="480"/>
                </a:cxn>
                <a:cxn ang="0">
                  <a:pos x="1678" y="354"/>
                </a:cxn>
                <a:cxn ang="0">
                  <a:pos x="1757" y="288"/>
                </a:cxn>
                <a:cxn ang="0">
                  <a:pos x="1789" y="203"/>
                </a:cxn>
                <a:cxn ang="0">
                  <a:pos x="1778" y="120"/>
                </a:cxn>
                <a:cxn ang="0">
                  <a:pos x="1732" y="57"/>
                </a:cxn>
                <a:cxn ang="0">
                  <a:pos x="1653" y="12"/>
                </a:cxn>
                <a:cxn ang="0">
                  <a:pos x="1318" y="0"/>
                </a:cxn>
                <a:cxn ang="0">
                  <a:pos x="1535" y="411"/>
                </a:cxn>
                <a:cxn ang="0">
                  <a:pos x="1581" y="450"/>
                </a:cxn>
                <a:cxn ang="0">
                  <a:pos x="1697" y="665"/>
                </a:cxn>
                <a:cxn ang="0">
                  <a:pos x="1765" y="717"/>
                </a:cxn>
                <a:cxn ang="0">
                  <a:pos x="1677" y="190"/>
                </a:cxn>
                <a:cxn ang="0">
                  <a:pos x="1646" y="266"/>
                </a:cxn>
                <a:cxn ang="0">
                  <a:pos x="1584" y="309"/>
                </a:cxn>
                <a:cxn ang="0">
                  <a:pos x="1559" y="91"/>
                </a:cxn>
                <a:cxn ang="0">
                  <a:pos x="1645" y="123"/>
                </a:cxn>
                <a:cxn ang="0">
                  <a:pos x="1673" y="167"/>
                </a:cxn>
                <a:cxn ang="0">
                  <a:pos x="1902" y="0"/>
                </a:cxn>
                <a:cxn ang="0">
                  <a:pos x="3146" y="729"/>
                </a:cxn>
                <a:cxn ang="0">
                  <a:pos x="3148" y="91"/>
                </a:cxn>
                <a:cxn ang="0">
                  <a:pos x="3646" y="729"/>
                </a:cxn>
                <a:cxn ang="0">
                  <a:pos x="4650" y="276"/>
                </a:cxn>
                <a:cxn ang="0">
                  <a:pos x="4596" y="150"/>
                </a:cxn>
                <a:cxn ang="0">
                  <a:pos x="4510" y="62"/>
                </a:cxn>
                <a:cxn ang="0">
                  <a:pos x="4381" y="6"/>
                </a:cxn>
                <a:cxn ang="0">
                  <a:pos x="4326" y="729"/>
                </a:cxn>
                <a:cxn ang="0">
                  <a:pos x="4465" y="695"/>
                </a:cxn>
                <a:cxn ang="0">
                  <a:pos x="4575" y="609"/>
                </a:cxn>
                <a:cxn ang="0">
                  <a:pos x="4635" y="507"/>
                </a:cxn>
                <a:cxn ang="0">
                  <a:pos x="4659" y="368"/>
                </a:cxn>
                <a:cxn ang="0">
                  <a:pos x="4539" y="459"/>
                </a:cxn>
                <a:cxn ang="0">
                  <a:pos x="4494" y="546"/>
                </a:cxn>
                <a:cxn ang="0">
                  <a:pos x="4417" y="611"/>
                </a:cxn>
                <a:cxn ang="0">
                  <a:pos x="4320" y="635"/>
                </a:cxn>
                <a:cxn ang="0">
                  <a:pos x="4359" y="98"/>
                </a:cxn>
                <a:cxn ang="0">
                  <a:pos x="4443" y="136"/>
                </a:cxn>
                <a:cxn ang="0">
                  <a:pos x="4507" y="208"/>
                </a:cxn>
                <a:cxn ang="0">
                  <a:pos x="4546" y="301"/>
                </a:cxn>
                <a:cxn ang="0">
                  <a:pos x="4825" y="0"/>
                </a:cxn>
                <a:cxn ang="0">
                  <a:pos x="4931" y="302"/>
                </a:cxn>
                <a:cxn ang="0">
                  <a:pos x="5583" y="0"/>
                </a:cxn>
                <a:cxn ang="0">
                  <a:pos x="6765" y="527"/>
                </a:cxn>
                <a:cxn ang="0">
                  <a:pos x="6652" y="571"/>
                </a:cxn>
                <a:cxn ang="0">
                  <a:pos x="6604" y="632"/>
                </a:cxn>
                <a:cxn ang="0">
                  <a:pos x="6507" y="649"/>
                </a:cxn>
                <a:cxn ang="0">
                  <a:pos x="6487" y="731"/>
                </a:cxn>
                <a:cxn ang="0">
                  <a:pos x="6590" y="741"/>
                </a:cxn>
                <a:cxn ang="0">
                  <a:pos x="6676" y="713"/>
                </a:cxn>
                <a:cxn ang="0">
                  <a:pos x="6731" y="658"/>
                </a:cxn>
                <a:cxn ang="0">
                  <a:pos x="6762" y="572"/>
                </a:cxn>
                <a:cxn ang="0">
                  <a:pos x="6884" y="729"/>
                </a:cxn>
                <a:cxn ang="0">
                  <a:pos x="7256" y="100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Juha Honkatukia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83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6BC-04DE-4967-975B-F51AD218A551}" type="datetimeFigureOut">
              <a:rPr lang="fi-FI" smtClean="0"/>
              <a:pPr/>
              <a:t>31.7.2020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Esityksen nimi / Tekijä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000"/>
            <a:ext cx="8218488" cy="4068000"/>
          </a:xfrm>
        </p:spPr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000"/>
            <a:ext cx="4032250" cy="4068000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20000"/>
            <a:ext cx="4033838" cy="406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31.7.2020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31.7.2020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Esityksen nimi / Tekijä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5867400" y="6324600"/>
            <a:ext cx="2773363" cy="104775"/>
            <a:chOff x="340" y="3906"/>
            <a:chExt cx="1747" cy="66"/>
          </a:xfrm>
        </p:grpSpPr>
        <p:sp>
          <p:nvSpPr>
            <p:cNvPr id="1051" name="Freeform 27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988" y="328"/>
                </a:cxn>
                <a:cxn ang="0">
                  <a:pos x="2035" y="15"/>
                </a:cxn>
                <a:cxn ang="0">
                  <a:pos x="2305" y="715"/>
                </a:cxn>
                <a:cxn ang="0">
                  <a:pos x="2998" y="575"/>
                </a:cxn>
                <a:cxn ang="0">
                  <a:pos x="2968" y="715"/>
                </a:cxn>
                <a:cxn ang="0">
                  <a:pos x="3630" y="715"/>
                </a:cxn>
                <a:cxn ang="0">
                  <a:pos x="4594" y="161"/>
                </a:cxn>
                <a:cxn ang="0">
                  <a:pos x="4382" y="8"/>
                </a:cxn>
                <a:cxn ang="0">
                  <a:pos x="4106" y="61"/>
                </a:cxn>
                <a:cxn ang="0">
                  <a:pos x="3977" y="289"/>
                </a:cxn>
                <a:cxn ang="0">
                  <a:pos x="4019" y="568"/>
                </a:cxn>
                <a:cxn ang="0">
                  <a:pos x="4231" y="722"/>
                </a:cxn>
                <a:cxn ang="0">
                  <a:pos x="4507" y="669"/>
                </a:cxn>
                <a:cxn ang="0">
                  <a:pos x="4638" y="441"/>
                </a:cxn>
                <a:cxn ang="0">
                  <a:pos x="4514" y="497"/>
                </a:cxn>
                <a:cxn ang="0">
                  <a:pos x="4381" y="628"/>
                </a:cxn>
                <a:cxn ang="0">
                  <a:pos x="4190" y="608"/>
                </a:cxn>
                <a:cxn ang="0">
                  <a:pos x="4084" y="448"/>
                </a:cxn>
                <a:cxn ang="0">
                  <a:pos x="4099" y="233"/>
                </a:cxn>
                <a:cxn ang="0">
                  <a:pos x="4233" y="102"/>
                </a:cxn>
                <a:cxn ang="0">
                  <a:pos x="4422" y="122"/>
                </a:cxn>
                <a:cxn ang="0">
                  <a:pos x="4528" y="282"/>
                </a:cxn>
                <a:cxn ang="0">
                  <a:pos x="4939" y="715"/>
                </a:cxn>
                <a:cxn ang="0">
                  <a:pos x="5189" y="715"/>
                </a:cxn>
                <a:cxn ang="0">
                  <a:pos x="6393" y="15"/>
                </a:cxn>
                <a:cxn ang="0">
                  <a:pos x="6057" y="153"/>
                </a:cxn>
                <a:cxn ang="0">
                  <a:pos x="7590" y="715"/>
                </a:cxn>
                <a:cxn ang="0">
                  <a:pos x="7148" y="715"/>
                </a:cxn>
                <a:cxn ang="0">
                  <a:pos x="8228" y="15"/>
                </a:cxn>
                <a:cxn ang="0">
                  <a:pos x="8727" y="715"/>
                </a:cxn>
                <a:cxn ang="0">
                  <a:pos x="9110" y="456"/>
                </a:cxn>
                <a:cxn ang="0">
                  <a:pos x="9699" y="15"/>
                </a:cxn>
                <a:cxn ang="0">
                  <a:pos x="10970" y="326"/>
                </a:cxn>
                <a:cxn ang="0">
                  <a:pos x="10862" y="83"/>
                </a:cxn>
                <a:cxn ang="0">
                  <a:pos x="10596" y="3"/>
                </a:cxn>
                <a:cxn ang="0">
                  <a:pos x="10364" y="133"/>
                </a:cxn>
                <a:cxn ang="0">
                  <a:pos x="10301" y="404"/>
                </a:cxn>
                <a:cxn ang="0">
                  <a:pos x="10408" y="647"/>
                </a:cxn>
                <a:cxn ang="0">
                  <a:pos x="10674" y="726"/>
                </a:cxn>
                <a:cxn ang="0">
                  <a:pos x="10906" y="595"/>
                </a:cxn>
                <a:cxn ang="0">
                  <a:pos x="10866" y="365"/>
                </a:cxn>
                <a:cxn ang="0">
                  <a:pos x="10805" y="561"/>
                </a:cxn>
                <a:cxn ang="0">
                  <a:pos x="10635" y="638"/>
                </a:cxn>
                <a:cxn ang="0">
                  <a:pos x="10465" y="561"/>
                </a:cxn>
                <a:cxn ang="0">
                  <a:pos x="10403" y="365"/>
                </a:cxn>
                <a:cxn ang="0">
                  <a:pos x="10465" y="171"/>
                </a:cxn>
                <a:cxn ang="0">
                  <a:pos x="10635" y="92"/>
                </a:cxn>
                <a:cxn ang="0">
                  <a:pos x="10805" y="171"/>
                </a:cxn>
                <a:cxn ang="0">
                  <a:pos x="10866" y="365"/>
                </a:cxn>
                <a:cxn ang="0">
                  <a:pos x="11455" y="377"/>
                </a:cxn>
                <a:cxn ang="0">
                  <a:pos x="11231" y="231"/>
                </a:cxn>
                <a:cxn ang="0">
                  <a:pos x="11230" y="136"/>
                </a:cxn>
                <a:cxn ang="0">
                  <a:pos x="11356" y="92"/>
                </a:cxn>
                <a:cxn ang="0">
                  <a:pos x="11311" y="1"/>
                </a:cxn>
                <a:cxn ang="0">
                  <a:pos x="11148" y="74"/>
                </a:cxn>
                <a:cxn ang="0">
                  <a:pos x="11111" y="227"/>
                </a:cxn>
                <a:cxn ang="0">
                  <a:pos x="11276" y="383"/>
                </a:cxn>
                <a:cxn ang="0">
                  <a:pos x="11409" y="505"/>
                </a:cxn>
                <a:cxn ang="0">
                  <a:pos x="11320" y="631"/>
                </a:cxn>
                <a:cxn ang="0">
                  <a:pos x="11129" y="604"/>
                </a:cxn>
                <a:cxn ang="0">
                  <a:pos x="11308" y="725"/>
                </a:cxn>
                <a:cxn ang="0">
                  <a:pos x="11467" y="653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052" name="Freeform 28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/>
              <a:ahLst/>
              <a:cxnLst>
                <a:cxn ang="0">
                  <a:pos x="316" y="88"/>
                </a:cxn>
                <a:cxn ang="0">
                  <a:pos x="776" y="611"/>
                </a:cxn>
                <a:cxn ang="0">
                  <a:pos x="1763" y="611"/>
                </a:cxn>
                <a:cxn ang="0">
                  <a:pos x="1710" y="594"/>
                </a:cxn>
                <a:cxn ang="0">
                  <a:pos x="1635" y="462"/>
                </a:cxn>
                <a:cxn ang="0">
                  <a:pos x="1600" y="341"/>
                </a:cxn>
                <a:cxn ang="0">
                  <a:pos x="1675" y="277"/>
                </a:cxn>
                <a:cxn ang="0">
                  <a:pos x="1706" y="196"/>
                </a:cxn>
                <a:cxn ang="0">
                  <a:pos x="1695" y="116"/>
                </a:cxn>
                <a:cxn ang="0">
                  <a:pos x="1652" y="56"/>
                </a:cxn>
                <a:cxn ang="0">
                  <a:pos x="1576" y="12"/>
                </a:cxn>
                <a:cxn ang="0">
                  <a:pos x="1257" y="0"/>
                </a:cxn>
                <a:cxn ang="0">
                  <a:pos x="1464" y="396"/>
                </a:cxn>
                <a:cxn ang="0">
                  <a:pos x="1508" y="433"/>
                </a:cxn>
                <a:cxn ang="0">
                  <a:pos x="1618" y="639"/>
                </a:cxn>
                <a:cxn ang="0">
                  <a:pos x="1683" y="690"/>
                </a:cxn>
                <a:cxn ang="0">
                  <a:pos x="1599" y="183"/>
                </a:cxn>
                <a:cxn ang="0">
                  <a:pos x="1570" y="256"/>
                </a:cxn>
                <a:cxn ang="0">
                  <a:pos x="1510" y="298"/>
                </a:cxn>
                <a:cxn ang="0">
                  <a:pos x="1486" y="88"/>
                </a:cxn>
                <a:cxn ang="0">
                  <a:pos x="1568" y="119"/>
                </a:cxn>
                <a:cxn ang="0">
                  <a:pos x="1595" y="161"/>
                </a:cxn>
                <a:cxn ang="0">
                  <a:pos x="1814" y="0"/>
                </a:cxn>
                <a:cxn ang="0">
                  <a:pos x="3000" y="700"/>
                </a:cxn>
                <a:cxn ang="0">
                  <a:pos x="3002" y="88"/>
                </a:cxn>
                <a:cxn ang="0">
                  <a:pos x="3476" y="700"/>
                </a:cxn>
                <a:cxn ang="0">
                  <a:pos x="4434" y="266"/>
                </a:cxn>
                <a:cxn ang="0">
                  <a:pos x="4382" y="145"/>
                </a:cxn>
                <a:cxn ang="0">
                  <a:pos x="4300" y="60"/>
                </a:cxn>
                <a:cxn ang="0">
                  <a:pos x="4178" y="7"/>
                </a:cxn>
                <a:cxn ang="0">
                  <a:pos x="4125" y="700"/>
                </a:cxn>
                <a:cxn ang="0">
                  <a:pos x="4258" y="668"/>
                </a:cxn>
                <a:cxn ang="0">
                  <a:pos x="4363" y="586"/>
                </a:cxn>
                <a:cxn ang="0">
                  <a:pos x="4420" y="488"/>
                </a:cxn>
                <a:cxn ang="0">
                  <a:pos x="4443" y="354"/>
                </a:cxn>
                <a:cxn ang="0">
                  <a:pos x="4328" y="441"/>
                </a:cxn>
                <a:cxn ang="0">
                  <a:pos x="4285" y="525"/>
                </a:cxn>
                <a:cxn ang="0">
                  <a:pos x="4211" y="587"/>
                </a:cxn>
                <a:cxn ang="0">
                  <a:pos x="4119" y="611"/>
                </a:cxn>
                <a:cxn ang="0">
                  <a:pos x="4156" y="94"/>
                </a:cxn>
                <a:cxn ang="0">
                  <a:pos x="4236" y="131"/>
                </a:cxn>
                <a:cxn ang="0">
                  <a:pos x="4298" y="200"/>
                </a:cxn>
                <a:cxn ang="0">
                  <a:pos x="4335" y="290"/>
                </a:cxn>
                <a:cxn ang="0">
                  <a:pos x="4600" y="0"/>
                </a:cxn>
                <a:cxn ang="0">
                  <a:pos x="4702" y="291"/>
                </a:cxn>
                <a:cxn ang="0">
                  <a:pos x="5324" y="0"/>
                </a:cxn>
                <a:cxn ang="0">
                  <a:pos x="6451" y="507"/>
                </a:cxn>
                <a:cxn ang="0">
                  <a:pos x="6343" y="549"/>
                </a:cxn>
                <a:cxn ang="0">
                  <a:pos x="6298" y="608"/>
                </a:cxn>
                <a:cxn ang="0">
                  <a:pos x="6205" y="624"/>
                </a:cxn>
                <a:cxn ang="0">
                  <a:pos x="6185" y="703"/>
                </a:cxn>
                <a:cxn ang="0">
                  <a:pos x="6283" y="712"/>
                </a:cxn>
                <a:cxn ang="0">
                  <a:pos x="6366" y="685"/>
                </a:cxn>
                <a:cxn ang="0">
                  <a:pos x="6419" y="632"/>
                </a:cxn>
                <a:cxn ang="0">
                  <a:pos x="6448" y="550"/>
                </a:cxn>
                <a:cxn ang="0">
                  <a:pos x="6565" y="700"/>
                </a:cxn>
                <a:cxn ang="0">
                  <a:pos x="6919" y="97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14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6" r:id="rId4"/>
    <p:sldLayoutId id="2147483652" r:id="rId5"/>
    <p:sldLayoutId id="2147483658" r:id="rId6"/>
    <p:sldLayoutId id="2147483653" r:id="rId7"/>
    <p:sldLayoutId id="2147483654" r:id="rId8"/>
    <p:sldLayoutId id="2147483659" r:id="rId9"/>
    <p:sldLayoutId id="2147483655" r:id="rId10"/>
    <p:sldLayoutId id="2147483657" r:id="rId11"/>
    <p:sldLayoutId id="2147483661" r:id="rId12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 bwMode="auto">
          <a:xfrm>
            <a:off x="-324544" y="404664"/>
            <a:ext cx="7749422" cy="13957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/>
              <a:t>Combining</a:t>
            </a:r>
            <a:r>
              <a:rPr lang="fi-FI" altLang="fi-FI" dirty="0"/>
              <a:t> </a:t>
            </a:r>
            <a:r>
              <a:rPr lang="fi-FI" altLang="fi-FI" dirty="0" err="1"/>
              <a:t>register</a:t>
            </a:r>
            <a:r>
              <a:rPr lang="fi-FI" altLang="fi-FI" dirty="0"/>
              <a:t> data and CGE </a:t>
            </a:r>
            <a:r>
              <a:rPr lang="fi-FI" altLang="fi-FI" dirty="0" err="1"/>
              <a:t>modelling</a:t>
            </a:r>
            <a:r>
              <a:rPr lang="fi-FI" altLang="fi-FI" dirty="0"/>
              <a:t> -  </a:t>
            </a:r>
            <a:r>
              <a:rPr lang="fi-FI" altLang="fi-FI" dirty="0" err="1"/>
              <a:t>pension</a:t>
            </a:r>
            <a:r>
              <a:rPr lang="fi-FI" altLang="fi-FI" dirty="0"/>
              <a:t>, </a:t>
            </a:r>
            <a:r>
              <a:rPr lang="fi-FI" altLang="fi-FI" dirty="0" err="1"/>
              <a:t>social</a:t>
            </a:r>
            <a:r>
              <a:rPr lang="fi-FI" altLang="fi-FI" dirty="0"/>
              <a:t> and </a:t>
            </a:r>
            <a:r>
              <a:rPr lang="fi-FI" altLang="fi-FI" dirty="0" err="1"/>
              <a:t>health</a:t>
            </a:r>
            <a:r>
              <a:rPr lang="fi-FI" altLang="fi-FI" dirty="0"/>
              <a:t> </a:t>
            </a:r>
            <a:r>
              <a:rPr lang="fi-FI" altLang="fi-FI" dirty="0" err="1"/>
              <a:t>care</a:t>
            </a:r>
            <a:r>
              <a:rPr lang="fi-FI" altLang="fi-FI" dirty="0"/>
              <a:t> </a:t>
            </a:r>
            <a:r>
              <a:rPr lang="fi-FI" altLang="fi-FI" dirty="0" err="1"/>
              <a:t>cost</a:t>
            </a:r>
            <a:r>
              <a:rPr lang="fi-FI" altLang="fi-FI" dirty="0"/>
              <a:t>  </a:t>
            </a:r>
            <a:r>
              <a:rPr lang="fi-FI" altLang="fi-FI" dirty="0" err="1"/>
              <a:t>projections</a:t>
            </a:r>
            <a:br>
              <a:rPr lang="fi-FI" altLang="fi-FI" dirty="0"/>
            </a:br>
            <a:r>
              <a:rPr lang="fi-FI" altLang="fi-FI" dirty="0"/>
              <a:t>in </a:t>
            </a:r>
            <a:r>
              <a:rPr lang="fi-FI" altLang="fi-FI" dirty="0" err="1"/>
              <a:t>the</a:t>
            </a:r>
            <a:r>
              <a:rPr lang="fi-FI" altLang="fi-FI" dirty="0"/>
              <a:t> FINAGE </a:t>
            </a:r>
            <a:r>
              <a:rPr lang="fi-FI" altLang="fi-FI" dirty="0" err="1"/>
              <a:t>model</a:t>
            </a:r>
            <a:r>
              <a:rPr lang="fi-FI" altLang="fi-FI" dirty="0"/>
              <a:t> of</a:t>
            </a:r>
            <a:br>
              <a:rPr lang="fi-FI" altLang="fi-FI" dirty="0"/>
            </a:br>
            <a:br>
              <a:rPr lang="fi-FI" altLang="fi-FI" dirty="0"/>
            </a:br>
            <a:r>
              <a:rPr lang="fi-FI" altLang="fi-FI" dirty="0"/>
              <a:t>Juha Honkatukia</a:t>
            </a:r>
            <a:br>
              <a:rPr lang="fi-FI" altLang="fi-FI" dirty="0"/>
            </a:br>
            <a:r>
              <a:rPr lang="fi-FI" altLang="fi-FI" dirty="0"/>
              <a:t>Risto Vaittinen </a:t>
            </a:r>
            <a:br>
              <a:rPr lang="fi-FI" altLang="fi-FI" dirty="0"/>
            </a:b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66986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7243" y="476672"/>
            <a:ext cx="7923189" cy="864096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Integrating expenditure projections for health in a computable general equilibrium model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0379" y="1700808"/>
            <a:ext cx="7745270" cy="4491871"/>
          </a:xfrm>
        </p:spPr>
        <p:txBody>
          <a:bodyPr/>
          <a:lstStyle/>
          <a:p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FINAGE/REFINAGE –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AGE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Finland</a:t>
            </a: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CPA 12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comodities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11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endParaRPr lang="fi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tiers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municipalities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counties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Pension and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Sectoral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detail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labour</a:t>
            </a: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cohort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neoclassical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utility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maximizer</a:t>
            </a:r>
            <a:endParaRPr lang="fi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calibration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AWG and NIHW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projections</a:t>
            </a:r>
            <a:endParaRPr lang="fi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macroeconomy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intergenerational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endParaRPr lang="fi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provision of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856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C0200-682B-4D95-B743-FCD4035A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Modelling also covers income transfers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2D47B-7DBD-41B8-ABC0-6F38BA9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CCE400-34EE-4FB7-B372-023281DF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683536-614C-430B-9F91-162FC7FC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11</a:t>
            </a:fld>
            <a:endParaRPr lang="fi-FI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645E0C-32B4-4E36-A111-8BB4978DA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340769"/>
            <a:ext cx="6476766" cy="470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83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23" y="967155"/>
            <a:ext cx="7745270" cy="467778"/>
          </a:xfrm>
        </p:spPr>
        <p:txBody>
          <a:bodyPr/>
          <a:lstStyle/>
          <a:p>
            <a:r>
              <a:rPr lang="en-GB" dirty="0"/>
              <a:t>And policies, then?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3223" y="1700809"/>
            <a:ext cx="7745270" cy="3987815"/>
          </a:xfrm>
        </p:spPr>
        <p:txBody>
          <a:bodyPr/>
          <a:lstStyle/>
          <a:p>
            <a:r>
              <a:rPr lang="fi-FI" dirty="0" err="1"/>
              <a:t>Aging</a:t>
            </a:r>
            <a:r>
              <a:rPr lang="fi-FI" dirty="0"/>
              <a:t> </a:t>
            </a:r>
            <a:r>
              <a:rPr lang="fi-FI" dirty="0" err="1"/>
              <a:t>poses</a:t>
            </a:r>
            <a:r>
              <a:rPr lang="fi-FI" dirty="0"/>
              <a:t> a </a:t>
            </a:r>
            <a:r>
              <a:rPr lang="fi-FI" dirty="0" err="1"/>
              <a:t>twin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for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regions</a:t>
            </a:r>
            <a:r>
              <a:rPr lang="fi-FI" dirty="0"/>
              <a:t> in Finland – </a:t>
            </a:r>
            <a:r>
              <a:rPr lang="fi-FI" dirty="0" err="1"/>
              <a:t>calls</a:t>
            </a:r>
            <a:r>
              <a:rPr lang="fi-FI" dirty="0"/>
              <a:t> for </a:t>
            </a:r>
            <a:r>
              <a:rPr lang="fi-FI" dirty="0" err="1"/>
              <a:t>central</a:t>
            </a:r>
            <a:r>
              <a:rPr lang="fi-FI" dirty="0"/>
              <a:t> </a:t>
            </a:r>
            <a:r>
              <a:rPr lang="fi-FI" dirty="0" err="1"/>
              <a:t>govt</a:t>
            </a:r>
            <a:r>
              <a:rPr lang="fi-FI" dirty="0"/>
              <a:t> action</a:t>
            </a:r>
          </a:p>
          <a:p>
            <a:r>
              <a:rPr lang="fi-FI" dirty="0" err="1"/>
              <a:t>Shave</a:t>
            </a:r>
            <a:r>
              <a:rPr lang="fi-FI" dirty="0"/>
              <a:t> 8 % (=1billion/a)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spending</a:t>
            </a:r>
            <a:r>
              <a:rPr lang="fi-FI" dirty="0"/>
              <a:t> in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generally</a:t>
            </a:r>
            <a:r>
              <a:rPr lang="fi-FI" dirty="0"/>
              <a:t>)(in </a:t>
            </a:r>
            <a:r>
              <a:rPr lang="fi-FI" dirty="0" err="1"/>
              <a:t>the</a:t>
            </a:r>
            <a:r>
              <a:rPr lang="fi-FI" dirty="0"/>
              <a:t> 20s)</a:t>
            </a:r>
          </a:p>
          <a:p>
            <a:r>
              <a:rPr lang="fi-FI" dirty="0" err="1"/>
              <a:t>Policy</a:t>
            </a:r>
            <a:r>
              <a:rPr lang="fi-FI" dirty="0"/>
              <a:t> 1: </a:t>
            </a:r>
            <a:r>
              <a:rPr lang="fi-FI" dirty="0" err="1"/>
              <a:t>cuts</a:t>
            </a:r>
            <a:r>
              <a:rPr lang="fi-FI" dirty="0"/>
              <a:t> in </a:t>
            </a:r>
            <a:r>
              <a:rPr lang="fi-FI" dirty="0" err="1"/>
              <a:t>govt</a:t>
            </a:r>
            <a:r>
              <a:rPr lang="fi-FI" dirty="0"/>
              <a:t> </a:t>
            </a:r>
            <a:r>
              <a:rPr lang="fi-FI" dirty="0" err="1"/>
              <a:t>outlays</a:t>
            </a:r>
            <a:endParaRPr lang="fi-FI" dirty="0"/>
          </a:p>
          <a:p>
            <a:r>
              <a:rPr lang="fi-FI" dirty="0" err="1"/>
              <a:t>Policy</a:t>
            </a:r>
            <a:r>
              <a:rPr lang="fi-FI" dirty="0"/>
              <a:t> 2: </a:t>
            </a:r>
            <a:r>
              <a:rPr lang="fi-FI" dirty="0" err="1"/>
              <a:t>raise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price</a:t>
            </a:r>
            <a:r>
              <a:rPr lang="fi-FI" dirty="0"/>
              <a:t> of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services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486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351"/>
            <a:ext cx="8064128" cy="576362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FINAGE-HEALTH extension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399" y="823142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1) Reallocation of free public services from govt final consumption to households</a:t>
            </a:r>
          </a:p>
          <a:p>
            <a:r>
              <a:rPr lang="en-AU" sz="2000" dirty="0"/>
              <a:t>2) households’ problem: in each region </a:t>
            </a:r>
            <a:r>
              <a:rPr lang="en-AU" sz="2000" dirty="0" err="1"/>
              <a:t>hhold</a:t>
            </a:r>
            <a:r>
              <a:rPr lang="en-AU" sz="2000" dirty="0"/>
              <a:t> chooses health &amp; non-health consumption to maximize utility subject to budget constraint.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2413" y="2079002"/>
          <a:ext cx="10296251" cy="405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3" imgW="8863496" imgH="3510210" progId="Word.Document.12">
                  <p:embed/>
                </p:oleObj>
              </mc:Choice>
              <mc:Fallback>
                <p:oleObj name="Document" r:id="rId3" imgW="8863496" imgH="3510210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413" y="2079002"/>
                        <a:ext cx="10296251" cy="4051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56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23" y="967155"/>
            <a:ext cx="7745270" cy="467778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3223" y="1700809"/>
            <a:ext cx="7745270" cy="3987815"/>
          </a:xfrm>
        </p:spPr>
        <p:txBody>
          <a:bodyPr/>
          <a:lstStyle/>
          <a:p>
            <a:r>
              <a:rPr lang="fi-FI" dirty="0" err="1"/>
              <a:t>Aging</a:t>
            </a:r>
            <a:r>
              <a:rPr lang="fi-FI" dirty="0"/>
              <a:t> </a:t>
            </a:r>
            <a:r>
              <a:rPr lang="fi-FI" dirty="0" err="1"/>
              <a:t>poses</a:t>
            </a:r>
            <a:r>
              <a:rPr lang="fi-FI" dirty="0"/>
              <a:t> a </a:t>
            </a:r>
            <a:r>
              <a:rPr lang="fi-FI" dirty="0" err="1"/>
              <a:t>twin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for Finland – </a:t>
            </a:r>
            <a:r>
              <a:rPr lang="fi-FI" dirty="0" err="1"/>
              <a:t>calls</a:t>
            </a:r>
            <a:r>
              <a:rPr lang="fi-FI" dirty="0"/>
              <a:t> for </a:t>
            </a:r>
            <a:r>
              <a:rPr lang="fi-FI" dirty="0" err="1"/>
              <a:t>central</a:t>
            </a:r>
            <a:r>
              <a:rPr lang="fi-FI" dirty="0"/>
              <a:t> </a:t>
            </a:r>
            <a:r>
              <a:rPr lang="fi-FI" dirty="0" err="1"/>
              <a:t>govt</a:t>
            </a:r>
            <a:r>
              <a:rPr lang="fi-FI" dirty="0"/>
              <a:t> action</a:t>
            </a:r>
          </a:p>
          <a:p>
            <a:r>
              <a:rPr lang="fi-FI" dirty="0" err="1"/>
              <a:t>Pressure</a:t>
            </a:r>
            <a:r>
              <a:rPr lang="fi-FI" dirty="0"/>
              <a:t> to </a:t>
            </a:r>
            <a:r>
              <a:rPr lang="fi-FI" dirty="0" err="1"/>
              <a:t>trim</a:t>
            </a:r>
            <a:r>
              <a:rPr lang="fi-FI" dirty="0"/>
              <a:t>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provision (</a:t>
            </a:r>
            <a:r>
              <a:rPr lang="fi-FI" dirty="0" err="1"/>
              <a:t>mostly</a:t>
            </a:r>
            <a:r>
              <a:rPr lang="fi-FI" dirty="0"/>
              <a:t> </a:t>
            </a:r>
            <a:r>
              <a:rPr lang="fi-FI" dirty="0" err="1"/>
              <a:t>budgetary</a:t>
            </a:r>
            <a:r>
              <a:rPr lang="fi-FI" dirty="0"/>
              <a:t>)</a:t>
            </a:r>
          </a:p>
          <a:p>
            <a:r>
              <a:rPr lang="fi-FI" dirty="0"/>
              <a:t>Tools for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analyses</a:t>
            </a:r>
            <a:r>
              <a:rPr lang="fi-FI" dirty="0"/>
              <a:t> </a:t>
            </a:r>
            <a:r>
              <a:rPr lang="fi-FI" dirty="0" err="1"/>
              <a:t>lacking</a:t>
            </a:r>
            <a:r>
              <a:rPr lang="fi-FI" dirty="0"/>
              <a:t>,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limited</a:t>
            </a:r>
            <a:r>
              <a:rPr lang="fi-FI" dirty="0"/>
              <a:t> </a:t>
            </a:r>
            <a:r>
              <a:rPr lang="fi-FI" dirty="0" err="1"/>
              <a:t>potentail</a:t>
            </a:r>
            <a:r>
              <a:rPr lang="fi-FI" dirty="0"/>
              <a:t> for </a:t>
            </a:r>
            <a:r>
              <a:rPr lang="fi-FI" dirty="0" err="1"/>
              <a:t>analyses</a:t>
            </a:r>
            <a:r>
              <a:rPr lang="fi-FI" dirty="0"/>
              <a:t> of </a:t>
            </a:r>
            <a:r>
              <a:rPr lang="fi-FI" dirty="0" err="1"/>
              <a:t>intergenerational</a:t>
            </a:r>
            <a:r>
              <a:rPr lang="fi-FI" dirty="0"/>
              <a:t> </a:t>
            </a:r>
            <a:r>
              <a:rPr lang="fi-FI" dirty="0" err="1"/>
              <a:t>equity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like</a:t>
            </a:r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integrate</a:t>
            </a:r>
            <a:r>
              <a:rPr lang="fi-FI" dirty="0"/>
              <a:t> </a:t>
            </a:r>
            <a:r>
              <a:rPr lang="fi-FI" dirty="0" err="1"/>
              <a:t>generational</a:t>
            </a:r>
            <a:r>
              <a:rPr lang="fi-FI" dirty="0"/>
              <a:t> </a:t>
            </a:r>
            <a:r>
              <a:rPr lang="fi-FI" dirty="0" err="1"/>
              <a:t>accounting</a:t>
            </a:r>
            <a:r>
              <a:rPr lang="fi-FI" dirty="0"/>
              <a:t> and CGE </a:t>
            </a:r>
            <a:r>
              <a:rPr lang="fi-FI" dirty="0" err="1"/>
              <a:t>modelling</a:t>
            </a:r>
            <a:r>
              <a:rPr lang="fi-FI" dirty="0"/>
              <a:t>, as </a:t>
            </a:r>
            <a:r>
              <a:rPr lang="fi-FI" dirty="0" err="1"/>
              <a:t>well</a:t>
            </a:r>
            <a:r>
              <a:rPr lang="fi-FI" dirty="0"/>
              <a:t> as </a:t>
            </a:r>
            <a:r>
              <a:rPr lang="fi-FI" dirty="0" err="1"/>
              <a:t>register</a:t>
            </a:r>
            <a:r>
              <a:rPr lang="fi-FI" dirty="0"/>
              <a:t> data to </a:t>
            </a:r>
            <a:r>
              <a:rPr lang="fi-FI" dirty="0" err="1"/>
              <a:t>answer</a:t>
            </a:r>
            <a:r>
              <a:rPr lang="fi-FI" dirty="0"/>
              <a:t> some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  <a:p>
            <a:r>
              <a:rPr lang="fi-FI" dirty="0"/>
              <a:t>Next </a:t>
            </a:r>
            <a:r>
              <a:rPr lang="fi-FI" dirty="0" err="1"/>
              <a:t>step</a:t>
            </a:r>
            <a:r>
              <a:rPr lang="fi-FI" dirty="0"/>
              <a:t>: </a:t>
            </a:r>
            <a:r>
              <a:rPr lang="fi-FI" dirty="0" err="1"/>
              <a:t>Shaving</a:t>
            </a:r>
            <a:r>
              <a:rPr lang="fi-FI" dirty="0"/>
              <a:t>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spending</a:t>
            </a:r>
            <a:r>
              <a:rPr lang="fi-FI" dirty="0"/>
              <a:t> on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induces</a:t>
            </a:r>
            <a:r>
              <a:rPr lang="fi-FI" dirty="0"/>
              <a:t> </a:t>
            </a:r>
            <a:r>
              <a:rPr lang="fi-FI" dirty="0" err="1"/>
              <a:t>increased</a:t>
            </a:r>
            <a:r>
              <a:rPr lang="fi-FI" dirty="0"/>
              <a:t> </a:t>
            </a:r>
            <a:r>
              <a:rPr lang="fi-FI" dirty="0" err="1"/>
              <a:t>demand</a:t>
            </a:r>
            <a:r>
              <a:rPr lang="fi-FI" dirty="0"/>
              <a:t> for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68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23" y="967155"/>
            <a:ext cx="7745270" cy="46777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3223" y="1700809"/>
            <a:ext cx="7745270" cy="3987815"/>
          </a:xfrm>
        </p:spPr>
        <p:txBody>
          <a:bodyPr>
            <a:normAutofit lnSpcReduction="10000"/>
          </a:bodyPr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,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expenditures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almost</a:t>
            </a:r>
            <a:r>
              <a:rPr lang="fi-FI" dirty="0"/>
              <a:t> </a:t>
            </a:r>
            <a:r>
              <a:rPr lang="fi-FI" dirty="0" err="1"/>
              <a:t>entirely</a:t>
            </a:r>
            <a:r>
              <a:rPr lang="fi-FI" dirty="0"/>
              <a:t> </a:t>
            </a:r>
            <a:r>
              <a:rPr lang="fi-FI" dirty="0" err="1"/>
              <a:t>publicly</a:t>
            </a:r>
            <a:r>
              <a:rPr lang="fi-FI" dirty="0"/>
              <a:t> </a:t>
            </a:r>
            <a:r>
              <a:rPr lang="fi-FI" dirty="0" err="1"/>
              <a:t>funded</a:t>
            </a:r>
            <a:r>
              <a:rPr lang="fi-FI" dirty="0"/>
              <a:t>. </a:t>
            </a:r>
            <a:r>
              <a:rPr lang="fi-FI" dirty="0" err="1"/>
              <a:t>Currently</a:t>
            </a:r>
            <a:r>
              <a:rPr lang="fi-FI" dirty="0"/>
              <a:t>, </a:t>
            </a:r>
            <a:r>
              <a:rPr lang="fi-FI" dirty="0" err="1"/>
              <a:t>around</a:t>
            </a:r>
            <a:r>
              <a:rPr lang="fi-FI" dirty="0"/>
              <a:t> 7 % </a:t>
            </a:r>
            <a:r>
              <a:rPr lang="fi-FI" dirty="0" err="1"/>
              <a:t>relative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GDP.</a:t>
            </a:r>
          </a:p>
          <a:p>
            <a:r>
              <a:rPr lang="en-GB" dirty="0"/>
              <a:t>Expenditures heavily dependent on age structure of population – in Finland, share of working-age population forecast to shrink into 2030s</a:t>
            </a:r>
          </a:p>
          <a:p>
            <a:r>
              <a:rPr lang="en-GB" dirty="0"/>
              <a:t>Present government attempts to reform the care sectors</a:t>
            </a:r>
          </a:p>
          <a:p>
            <a:r>
              <a:rPr lang="fi-FI" altLang="fi-FI" dirty="0"/>
              <a:t>In </a:t>
            </a:r>
            <a:r>
              <a:rPr lang="fi-FI" altLang="fi-FI" dirty="0" err="1"/>
              <a:t>this</a:t>
            </a:r>
            <a:r>
              <a:rPr lang="fi-FI" altLang="fi-FI" dirty="0"/>
              <a:t> </a:t>
            </a:r>
            <a:r>
              <a:rPr lang="fi-FI" altLang="fi-FI" dirty="0" err="1"/>
              <a:t>study</a:t>
            </a:r>
            <a:r>
              <a:rPr lang="fi-FI" altLang="fi-FI" dirty="0"/>
              <a:t>, </a:t>
            </a:r>
            <a:r>
              <a:rPr lang="fi-FI" altLang="fi-FI" dirty="0" err="1"/>
              <a:t>we</a:t>
            </a:r>
            <a:r>
              <a:rPr lang="fi-FI" altLang="fi-FI" dirty="0"/>
              <a:t> </a:t>
            </a:r>
            <a:r>
              <a:rPr lang="fi-FI" altLang="fi-FI" dirty="0" err="1"/>
              <a:t>try</a:t>
            </a:r>
            <a:r>
              <a:rPr lang="fi-FI" altLang="fi-FI" dirty="0"/>
              <a:t> to </a:t>
            </a:r>
            <a:r>
              <a:rPr lang="fi-FI" altLang="fi-FI" dirty="0" err="1"/>
              <a:t>assess</a:t>
            </a:r>
            <a:r>
              <a:rPr lang="fi-FI" altLang="fi-FI" dirty="0"/>
              <a:t> (some) of </a:t>
            </a:r>
            <a:r>
              <a:rPr lang="fi-FI" altLang="fi-FI" dirty="0" err="1"/>
              <a:t>the</a:t>
            </a:r>
            <a:r>
              <a:rPr lang="fi-FI" altLang="fi-FI" dirty="0"/>
              <a:t> </a:t>
            </a:r>
            <a:r>
              <a:rPr lang="fi-FI" altLang="fi-FI" dirty="0" err="1"/>
              <a:t>more</a:t>
            </a:r>
            <a:r>
              <a:rPr lang="fi-FI" altLang="fi-FI" dirty="0"/>
              <a:t> </a:t>
            </a:r>
            <a:r>
              <a:rPr lang="fi-FI" altLang="fi-FI" dirty="0" err="1"/>
              <a:t>tractable</a:t>
            </a:r>
            <a:r>
              <a:rPr lang="fi-FI" altLang="fi-FI" dirty="0"/>
              <a:t> </a:t>
            </a:r>
            <a:r>
              <a:rPr lang="fi-FI" altLang="fi-FI" dirty="0" err="1"/>
              <a:t>elements</a:t>
            </a:r>
            <a:r>
              <a:rPr lang="fi-FI" altLang="fi-FI" dirty="0"/>
              <a:t> of </a:t>
            </a:r>
            <a:r>
              <a:rPr lang="fi-FI" altLang="fi-FI" dirty="0" err="1"/>
              <a:t>the</a:t>
            </a:r>
            <a:r>
              <a:rPr lang="fi-FI" altLang="fi-FI" dirty="0"/>
              <a:t> </a:t>
            </a:r>
            <a:r>
              <a:rPr lang="fi-FI" altLang="fi-FI" dirty="0" err="1"/>
              <a:t>reform</a:t>
            </a:r>
            <a:endParaRPr lang="fi-FI" altLang="fi-FI" dirty="0"/>
          </a:p>
          <a:p>
            <a:r>
              <a:rPr lang="fi-FI" altLang="fi-FI" dirty="0"/>
              <a:t>Data for </a:t>
            </a:r>
            <a:r>
              <a:rPr lang="fi-FI" altLang="fi-FI" dirty="0" err="1"/>
              <a:t>care</a:t>
            </a:r>
            <a:r>
              <a:rPr lang="fi-FI" altLang="fi-FI" dirty="0"/>
              <a:t> </a:t>
            </a:r>
            <a:r>
              <a:rPr lang="fi-FI" altLang="fi-FI" dirty="0" err="1"/>
              <a:t>sector</a:t>
            </a:r>
            <a:r>
              <a:rPr lang="fi-FI" altLang="fi-FI" dirty="0"/>
              <a:t> </a:t>
            </a:r>
            <a:r>
              <a:rPr lang="fi-FI" altLang="fi-FI" dirty="0" err="1"/>
              <a:t>cost</a:t>
            </a:r>
            <a:r>
              <a:rPr lang="fi-FI" altLang="fi-FI" dirty="0"/>
              <a:t> and </a:t>
            </a:r>
            <a:r>
              <a:rPr lang="fi-FI" altLang="fi-FI" dirty="0" err="1"/>
              <a:t>employment</a:t>
            </a:r>
            <a:r>
              <a:rPr lang="fi-FI" altLang="fi-FI" dirty="0"/>
              <a:t> </a:t>
            </a:r>
            <a:r>
              <a:rPr lang="fi-FI" altLang="fi-FI" dirty="0" err="1"/>
              <a:t>forecast</a:t>
            </a:r>
            <a:r>
              <a:rPr lang="fi-FI" altLang="fi-FI" dirty="0"/>
              <a:t> </a:t>
            </a:r>
            <a:r>
              <a:rPr lang="fi-FI" altLang="fi-FI" dirty="0" err="1"/>
              <a:t>bases</a:t>
            </a:r>
            <a:r>
              <a:rPr lang="fi-FI" altLang="fi-FI" dirty="0"/>
              <a:t> on </a:t>
            </a:r>
            <a:r>
              <a:rPr lang="fi-FI" altLang="fi-FI" dirty="0" err="1"/>
              <a:t>registers</a:t>
            </a:r>
            <a:r>
              <a:rPr lang="fi-FI" altLang="fi-FI" dirty="0"/>
              <a:t> </a:t>
            </a:r>
            <a:r>
              <a:rPr lang="fi-FI" altLang="fi-FI" dirty="0" err="1"/>
              <a:t>kept</a:t>
            </a:r>
            <a:r>
              <a:rPr lang="fi-FI" altLang="fi-FI" dirty="0"/>
              <a:t> </a:t>
            </a:r>
            <a:r>
              <a:rPr lang="fi-FI" altLang="fi-FI" dirty="0" err="1"/>
              <a:t>by</a:t>
            </a:r>
            <a:r>
              <a:rPr lang="fi-FI" altLang="fi-FI" dirty="0"/>
              <a:t> National Institute for Health and </a:t>
            </a:r>
            <a:r>
              <a:rPr lang="fi-FI" altLang="fi-FI" dirty="0" err="1"/>
              <a:t>Welfare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94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77200" cy="990600"/>
          </a:xfrm>
        </p:spPr>
        <p:txBody>
          <a:bodyPr/>
          <a:lstStyle/>
          <a:p>
            <a:r>
              <a:rPr lang="en-AU" dirty="0">
                <a:solidFill>
                  <a:srgbClr val="0000FF"/>
                </a:solidFill>
              </a:rPr>
              <a:t>What is driving increasing public health expenditure in Finland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2492896"/>
            <a:ext cx="62449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AU" sz="2400" dirty="0"/>
              <a:t>High unit costs per person for older people</a:t>
            </a:r>
          </a:p>
          <a:p>
            <a:pPr marL="457200" indent="-457200">
              <a:buAutoNum type="arabicPeriod"/>
            </a:pPr>
            <a:endParaRPr lang="en-AU" sz="2400" dirty="0"/>
          </a:p>
          <a:p>
            <a:pPr marL="457200" indent="-457200">
              <a:buAutoNum type="arabicPeriod"/>
            </a:pPr>
            <a:r>
              <a:rPr lang="en-AU" sz="2400" dirty="0"/>
              <a:t>The ageing of the population</a:t>
            </a:r>
          </a:p>
          <a:p>
            <a:pPr marL="457200" indent="-457200">
              <a:buAutoNum type="arabicPeriod"/>
            </a:pPr>
            <a:endParaRPr lang="en-AU" sz="2400" dirty="0"/>
          </a:p>
          <a:p>
            <a:pPr marL="457200" indent="-457200">
              <a:buAutoNum type="arabicPeriod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190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8F8283-0A17-467E-A20A-8969862B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Unit</a:t>
            </a:r>
            <a:r>
              <a:rPr lang="fi-FI" dirty="0"/>
              <a:t> </a:t>
            </a:r>
            <a:r>
              <a:rPr lang="fi-FI" dirty="0" err="1"/>
              <a:t>Costs</a:t>
            </a:r>
            <a:r>
              <a:rPr lang="fi-FI" dirty="0"/>
              <a:t> of Health Care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Age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F41A19-010C-430C-96A0-DF07F17D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4447C8-35BF-45FF-AEFC-FE7B8C2A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11BCB2-9EDB-4135-87F1-8E83C120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56332"/>
              </p:ext>
            </p:extLst>
          </p:nvPr>
        </p:nvGraphicFramePr>
        <p:xfrm>
          <a:off x="457200" y="1484313"/>
          <a:ext cx="8218488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34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FC3D5E-D427-46B4-A769-24F64D8C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Old </a:t>
            </a:r>
            <a:r>
              <a:rPr lang="fi-FI" dirty="0" err="1"/>
              <a:t>Age</a:t>
            </a:r>
            <a:r>
              <a:rPr lang="fi-FI" dirty="0"/>
              <a:t> </a:t>
            </a:r>
            <a:r>
              <a:rPr lang="fi-FI" dirty="0" err="1"/>
              <a:t>Dependency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 (65+/15-64)</a:t>
            </a: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E10CA8-675F-4638-8643-26A4C254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36832-6228-4438-B2CD-A8E2F896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62F3ED-A623-4ABF-8745-5DCAA924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AD9F9DD-FA38-4C23-99EF-D37F3C330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063633"/>
              </p:ext>
            </p:extLst>
          </p:nvPr>
        </p:nvGraphicFramePr>
        <p:xfrm>
          <a:off x="457200" y="1484313"/>
          <a:ext cx="8218488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66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077200" cy="990600"/>
          </a:xfrm>
        </p:spPr>
        <p:txBody>
          <a:bodyPr/>
          <a:lstStyle/>
          <a:p>
            <a:r>
              <a:rPr lang="en-AU" dirty="0">
                <a:solidFill>
                  <a:srgbClr val="0000FF"/>
                </a:solidFill>
              </a:rPr>
              <a:t>Total public health expenditures in Finland</a:t>
            </a:r>
            <a:br>
              <a:rPr lang="en-AU" dirty="0">
                <a:solidFill>
                  <a:srgbClr val="0000FF"/>
                </a:solidFill>
              </a:rPr>
            </a:br>
            <a:r>
              <a:rPr lang="en-AU" dirty="0">
                <a:solidFill>
                  <a:srgbClr val="0000FF"/>
                </a:solidFill>
              </a:rPr>
              <a:t>(based on NIHW HILMO register data)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65428"/>
              </p:ext>
            </p:extLst>
          </p:nvPr>
        </p:nvGraphicFramePr>
        <p:xfrm>
          <a:off x="776288" y="1992313"/>
          <a:ext cx="9640887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8863496" imgH="3636234" progId="Word.Document.12">
                  <p:embed/>
                </p:oleObj>
              </mc:Choice>
              <mc:Fallback>
                <p:oleObj name="Document" r:id="rId3" imgW="8863496" imgH="3636234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288" y="1992313"/>
                        <a:ext cx="9640887" cy="392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69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A93F4-517A-4555-8609-9DED708A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Public Health </a:t>
            </a:r>
            <a:r>
              <a:rPr lang="fi-FI" dirty="0" err="1"/>
              <a:t>Expenditures</a:t>
            </a:r>
            <a:r>
              <a:rPr lang="fi-FI" dirty="0"/>
              <a:t> at 2015 </a:t>
            </a:r>
            <a:r>
              <a:rPr lang="fi-FI" dirty="0" err="1"/>
              <a:t>prices</a:t>
            </a:r>
            <a:endParaRPr lang="fi-FI" dirty="0"/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9E785A8-2893-46D2-9FB2-B563A1E24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540770"/>
              </p:ext>
            </p:extLst>
          </p:nvPr>
        </p:nvGraphicFramePr>
        <p:xfrm>
          <a:off x="457200" y="1484313"/>
          <a:ext cx="8218488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0C9C2D-A09F-447E-AB77-F04C2B0F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66770-92D8-4E9E-B074-3324504F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7C4919-C84F-4E29-929E-4C15A534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8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C0200-682B-4D95-B743-FCD4035A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Decomposition of Growth in Health Expenditure Between 2015 and 2040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2D47B-7DBD-41B8-ABC0-6F38BA9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CCE400-34EE-4FB7-B372-023281DF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683536-614C-430B-9F91-162FC7FC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4FE67691-C518-4504-AA60-21DE12D5DD8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9900" y="1530350"/>
          <a:ext cx="819150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3" imgW="11796648" imgH="6191119" progId="Excel.Sheet.12">
                  <p:embed/>
                </p:oleObj>
              </mc:Choice>
              <mc:Fallback>
                <p:oleObj name="Worksheet" r:id="rId3" imgW="11796648" imgH="6191119" progId="Excel.Sheet.12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4FE67691-C518-4504-AA60-21DE12D5DD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900" y="1530350"/>
                        <a:ext cx="8191500" cy="429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54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C0200-682B-4D95-B743-FCD4035A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1"/>
            <a:ext cx="8207375" cy="648370"/>
          </a:xfrm>
        </p:spPr>
        <p:txBody>
          <a:bodyPr/>
          <a:lstStyle/>
          <a:p>
            <a:r>
              <a:rPr lang="en-AU" dirty="0"/>
              <a:t>Care provision faces fiscal pressure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2D47B-7DBD-41B8-ABC0-6F38BA9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31.7.2020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683536-614C-430B-9F91-162FC7FC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9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497D6F-8F21-40A5-8D24-6B2E090B1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971955"/>
            <a:ext cx="7056784" cy="512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06567"/>
      </p:ext>
    </p:extLst>
  </p:cSld>
  <p:clrMapOvr>
    <a:masterClrMapping/>
  </p:clrMapOvr>
</p:sld>
</file>

<file path=ppt/theme/theme1.xml><?xml version="1.0" encoding="utf-8"?>
<a:theme xmlns:a="http://schemas.openxmlformats.org/drawingml/2006/main" name="thl_fi_2014_4-3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06B1799D6D9734C90C632BFDC4DE03F" ma:contentTypeVersion="13" ma:contentTypeDescription="Luo uusi asiakirja." ma:contentTypeScope="" ma:versionID="33a2e28f92c8cc5f28a5ddb6b8f7ba1a">
  <xsd:schema xmlns:xsd="http://www.w3.org/2001/XMLSchema" xmlns:xs="http://www.w3.org/2001/XMLSchema" xmlns:p="http://schemas.microsoft.com/office/2006/metadata/properties" xmlns:ns3="aeae1537-11bb-4a45-99d0-2464b2d65b25" xmlns:ns4="93693c42-94dd-4c06-aa7a-2750e071f91d" targetNamespace="http://schemas.microsoft.com/office/2006/metadata/properties" ma:root="true" ma:fieldsID="653120787853ff23cc3dabb58810ddaf" ns3:_="" ns4:_="">
    <xsd:import namespace="aeae1537-11bb-4a45-99d0-2464b2d65b25"/>
    <xsd:import namespace="93693c42-94dd-4c06-aa7a-2750e071f9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e1537-11bb-4a45-99d0-2464b2d65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93c42-94dd-4c06-aa7a-2750e071f91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D2AF8D-E750-427E-B7C0-73CCDDAE0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e1537-11bb-4a45-99d0-2464b2d65b25"/>
    <ds:schemaRef ds:uri="93693c42-94dd-4c06-aa7a-2750e071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7CCFEF-88D2-4BA6-AA43-D950216E5E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219A15-7E08-4292-8D82-9A2406D9076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thl_fi_2014_4-3</Template>
  <TotalTime>92029</TotalTime>
  <Words>522</Words>
  <Application>Microsoft Office PowerPoint</Application>
  <PresentationFormat>Näytössä katseltava diaesitys (4:3)</PresentationFormat>
  <Paragraphs>71</Paragraphs>
  <Slides>14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thl_fi_2014_4-3</vt:lpstr>
      <vt:lpstr>Document</vt:lpstr>
      <vt:lpstr>Worksheet</vt:lpstr>
      <vt:lpstr>Combining register data and CGE modelling -  pension, social and health care cost  projections in the FINAGE model of  Juha Honkatukia Risto Vaittinen  </vt:lpstr>
      <vt:lpstr>Background</vt:lpstr>
      <vt:lpstr>What is driving increasing public health expenditure in Finland</vt:lpstr>
      <vt:lpstr>Unit Costs of Health Care by Age</vt:lpstr>
      <vt:lpstr>Old Age Dependency Ratio (65+/15-64) </vt:lpstr>
      <vt:lpstr>Total public health expenditures in Finland (based on NIHW HILMO register data)</vt:lpstr>
      <vt:lpstr>Public Health Expenditures at 2015 prices</vt:lpstr>
      <vt:lpstr>Decomposition of Growth in Health Expenditure Between 2015 and 2040</vt:lpstr>
      <vt:lpstr>Care provision faces fiscal pressure</vt:lpstr>
      <vt:lpstr>Integrating expenditure projections for health in a computable general equilibrium model</vt:lpstr>
      <vt:lpstr>Modelling also covers income transfers</vt:lpstr>
      <vt:lpstr>And policies, then?</vt:lpstr>
      <vt:lpstr>FINAGE-HEALTH extension</vt:lpstr>
      <vt:lpstr>Conclusions</vt:lpstr>
    </vt:vector>
  </TitlesOfParts>
  <Manager>Recommended Finland</Manager>
  <Company>THL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hankkeet / Juha Honkatukia</dc:title>
  <dc:subject>suomi</dc:subject>
  <dc:creator>Honkatukia Juha</dc:creator>
  <cp:lastModifiedBy>Vaittinen Risto</cp:lastModifiedBy>
  <cp:revision>97</cp:revision>
  <dcterms:created xsi:type="dcterms:W3CDTF">2017-11-09T08:42:30Z</dcterms:created>
  <dcterms:modified xsi:type="dcterms:W3CDTF">2020-07-31T08:47:38Z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0x010100106B1799D6D9734C90C632BFDC4DE03F</vt:lpwstr>
  </property>
</Properties>
</file>